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1"/>
  </p:notesMasterIdLst>
  <p:sldIdLst>
    <p:sldId id="478" r:id="rId2"/>
    <p:sldId id="465" r:id="rId3"/>
    <p:sldId id="504" r:id="rId4"/>
    <p:sldId id="505" r:id="rId5"/>
    <p:sldId id="506" r:id="rId6"/>
    <p:sldId id="507" r:id="rId7"/>
    <p:sldId id="508" r:id="rId8"/>
    <p:sldId id="509" r:id="rId9"/>
    <p:sldId id="510" r:id="rId10"/>
    <p:sldId id="511" r:id="rId11"/>
    <p:sldId id="512" r:id="rId12"/>
    <p:sldId id="513" r:id="rId13"/>
    <p:sldId id="514" r:id="rId14"/>
    <p:sldId id="515" r:id="rId15"/>
    <p:sldId id="516" r:id="rId16"/>
    <p:sldId id="517" r:id="rId17"/>
    <p:sldId id="518" r:id="rId18"/>
    <p:sldId id="519" r:id="rId19"/>
    <p:sldId id="520" r:id="rId20"/>
    <p:sldId id="521" r:id="rId21"/>
    <p:sldId id="522" r:id="rId22"/>
    <p:sldId id="524" r:id="rId23"/>
    <p:sldId id="523" r:id="rId24"/>
    <p:sldId id="525" r:id="rId25"/>
    <p:sldId id="526" r:id="rId26"/>
    <p:sldId id="527" r:id="rId27"/>
    <p:sldId id="528" r:id="rId28"/>
    <p:sldId id="530" r:id="rId29"/>
    <p:sldId id="487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9B3"/>
    <a:srgbClr val="FB2B38"/>
    <a:srgbClr val="FB2A38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83" autoAdjust="0"/>
    <p:restoredTop sz="96218"/>
  </p:normalViewPr>
  <p:slideViewPr>
    <p:cSldViewPr snapToGrid="0">
      <p:cViewPr varScale="1">
        <p:scale>
          <a:sx n="119" d="100"/>
          <a:sy n="119" d="100"/>
        </p:scale>
        <p:origin x="45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6E362-832A-824E-B063-25F5DE831740}" type="datetimeFigureOut">
              <a:rPr lang="en-RU" smtClean="0"/>
              <a:t>29.11.2022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AD37F-4CAA-4C4E-B967-8FF85B62072E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44080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93539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63338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93220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25881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70910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82535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07229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95058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49174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72189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82194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19124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49862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30197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24548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2156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55436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35265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74941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710802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93964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67172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96864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41934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412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86463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55573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09119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23783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4424" y="3100913"/>
            <a:ext cx="10302749" cy="30737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aseline="0">
                <a:solidFill>
                  <a:schemeClr val="accent4"/>
                </a:solidFill>
                <a:latin typeface="Helvetica" pitchFamily="2" charset="0"/>
              </a:defRPr>
            </a:lvl1pPr>
          </a:lstStyle>
          <a:p>
            <a:pPr lvl="0"/>
            <a:r>
              <a:rPr lang="ru-RU" dirty="0"/>
              <a:t>Название лекции</a:t>
            </a:r>
          </a:p>
          <a:p>
            <a:pPr lvl="0"/>
            <a:r>
              <a:rPr lang="ru-RU" dirty="0"/>
              <a:t>Программирование на языке </a:t>
            </a:r>
            <a:r>
              <a:rPr lang="en-US" dirty="0"/>
              <a:t>Java</a:t>
            </a:r>
          </a:p>
          <a:p>
            <a:pPr lvl="0"/>
            <a:r>
              <a:rPr lang="ru-RU" dirty="0"/>
              <a:t>Имя лектора</a:t>
            </a:r>
          </a:p>
          <a:p>
            <a:pPr lvl="0"/>
            <a:r>
              <a:rPr lang="ru-RU" dirty="0"/>
              <a:t>Название курса</a:t>
            </a:r>
          </a:p>
        </p:txBody>
      </p:sp>
      <p:pic>
        <p:nvPicPr>
          <p:cNvPr id="18" name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238" y="4938293"/>
            <a:ext cx="3039763" cy="1918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8" name="Picture 4" descr="Фирменный стиль, логотипы и шаблоны НИУ ВШЭ – О Вышке – Национальный  исследовательский университет «Высшая школа экономики»">
            <a:extLst>
              <a:ext uri="{FF2B5EF4-FFF2-40B4-BE49-F238E27FC236}">
                <a16:creationId xmlns:a16="http://schemas.microsoft.com/office/drawing/2014/main" id="{E3C6C220-9B16-A149-878A-0907C03ECD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24" y="683359"/>
            <a:ext cx="9502346" cy="114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23946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0080">
                <a:tint val="45000"/>
                <a:satMod val="400000"/>
              </a:srgbClr>
            </a:duotone>
          </a:blip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/>
        </p:nvSpPr>
        <p:spPr>
          <a:xfrm>
            <a:off x="1119188" y="1052512"/>
            <a:ext cx="3420001" cy="0"/>
          </a:xfrm>
          <a:prstGeom prst="line">
            <a:avLst/>
          </a:prstGeom>
          <a:noFill/>
          <a:ln w="76200" cap="flat">
            <a:solidFill>
              <a:srgbClr val="00008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4"/>
                </a:solidFill>
                <a:latin typeface="Helvetica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accent4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7759302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9" y="280852"/>
            <a:ext cx="770023" cy="77002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/>
        </p:nvSpPr>
        <p:spPr>
          <a:xfrm>
            <a:off x="1119188" y="1052512"/>
            <a:ext cx="3420001" cy="0"/>
          </a:xfrm>
          <a:prstGeom prst="line">
            <a:avLst/>
          </a:prstGeom>
          <a:noFill/>
          <a:ln w="76200" cap="flat">
            <a:solidFill>
              <a:srgbClr val="015DAC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4"/>
            <a:ext cx="9726295" cy="5487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4"/>
                </a:solidFill>
                <a:latin typeface="Helvetica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26529196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7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8" r:id="rId2"/>
    <p:sldLayoutId id="2147483701" r:id="rId3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93C7B5-F136-7E22-0DC5-D44D1D8B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2000" dirty="0"/>
              <a:t>Лекция</a:t>
            </a:r>
            <a:endParaRPr lang="ru-RU" sz="2000" dirty="0">
              <a:latin typeface="Helvetica" pitchFamily="2" charset="0"/>
            </a:endParaRPr>
          </a:p>
          <a:p>
            <a:r>
              <a:rPr lang="ru-RU" sz="2800" dirty="0"/>
              <a:t>Имплементация и анализ</a:t>
            </a:r>
            <a:endParaRPr lang="ru-RU" sz="2800" dirty="0">
              <a:latin typeface="Helvetica" pitchFamily="2" charset="0"/>
            </a:endParaRPr>
          </a:p>
          <a:p>
            <a:r>
              <a:rPr lang="ru-RU" sz="3600" dirty="0"/>
              <a:t>Алгоритм </a:t>
            </a:r>
            <a:r>
              <a:rPr lang="en-US" sz="3600" dirty="0"/>
              <a:t>IDA*</a:t>
            </a:r>
            <a:endParaRPr lang="ru-RU" sz="3600" dirty="0">
              <a:latin typeface="Helvetica" pitchFamily="2" charset="0"/>
            </a:endParaRPr>
          </a:p>
          <a:p>
            <a:endParaRPr lang="ru-RU" sz="3200" dirty="0">
              <a:latin typeface="Helvetica" pitchFamily="2" charset="0"/>
            </a:endParaRPr>
          </a:p>
          <a:p>
            <a:r>
              <a:rPr lang="ru-RU" sz="2400" dirty="0"/>
              <a:t>Константин </a:t>
            </a:r>
            <a:r>
              <a:rPr lang="ru-RU" sz="2400" dirty="0" err="1"/>
              <a:t>Леладзе</a:t>
            </a:r>
            <a:endParaRPr lang="ru-RU" sz="2400" dirty="0">
              <a:latin typeface="Helvetica" pitchFamily="2" charset="0"/>
            </a:endParaRPr>
          </a:p>
          <a:p>
            <a:r>
              <a:rPr lang="ru-RU" sz="1600" dirty="0"/>
              <a:t>ФКН ВШЭ</a:t>
            </a:r>
            <a:endParaRPr lang="ru-RU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67186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/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R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3.  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Выполним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</m:oMath>
                </a14:m>
                <a:r>
                  <a:rPr kumimoji="0" lang="en-US" sz="180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итераций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На каждой из них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Выбере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с минимальным</a:t>
                </a:r>
                <a:r>
                  <a:rPr kumimoji="0" lang="ru-RU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значением</a:t>
                </a:r>
                <a:r>
                  <a:rPr kumimoji="0" lang="en-US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</m:oMath>
                </a14:m>
                <a:endParaRPr kumimoji="0" lang="en-US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Для каждого соседа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вершины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соединенного ней ребром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 весом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обновим метку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𝑤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=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𝑢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endParaRPr lang="en-US" dirty="0"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Удалим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</a:t>
                </a:r>
                <a:r>
                  <a:rPr kumimoji="0" lang="ru-RU" sz="1800" b="0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endParaRPr kumimoji="0" lang="ru-RU" sz="1800" b="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blipFill>
                <a:blip r:embed="rId3"/>
                <a:stretch>
                  <a:fillRect l="-1737" t="-617" r="-248" b="-370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/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Каждой вершине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𝑣</m:t>
                    </m:r>
                  </m:oMath>
                </a14:m>
                <a:r>
                  <a:rPr kumimoji="0" lang="en-US" sz="1800" b="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поставим в соответствие метку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𝑑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[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]</m:t>
                    </m:r>
                  </m:oMath>
                </a14:m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хранить которую будем в массиве</a:t>
                </a: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установим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𝑠𝑡𝑎𝑟𝑡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=0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sym typeface="Calibri"/>
                  </a:rPr>
                  <a:t>и</a:t>
                </a:r>
                <a:r>
                  <a:rPr lang="en-US" dirty="0">
                    <a:solidFill>
                      <a:srgbClr val="0070C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∞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∀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𝑠𝑡𝑎𝑟𝑡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sym typeface="Calibri"/>
                  </a:rPr>
                  <a:t> </a:t>
                </a:r>
                <a:endParaRPr lang="ru-RU" i="1" dirty="0">
                  <a:solidFill>
                    <a:srgbClr val="0070C0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Разделим вершины на два множества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 </a:t>
                </a:r>
                <a:r>
                  <a:rPr kumimoji="0" lang="ru-RU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U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 </a:t>
                </a:r>
                <a:r>
                  <a:rPr kumimoji="0" lang="ru-RU" sz="1800" b="1" u="none" strike="noStrike" cap="none" spc="0" normalizeH="0" baseline="0" dirty="0" err="1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непосещенные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вершины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Изначально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</m:oMath>
                </a14:m>
                <a:endParaRPr kumimoji="0" lang="en-US" sz="180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blipFill>
                <a:blip r:embed="rId5"/>
                <a:stretch>
                  <a:fillRect l="-902" t="-2083" b="-72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E661CAC-64AD-8468-2C2C-C70085CDA50D}"/>
              </a:ext>
            </a:extLst>
          </p:cNvPr>
          <p:cNvSpPr txBox="1"/>
          <p:nvPr/>
        </p:nvSpPr>
        <p:spPr>
          <a:xfrm>
            <a:off x="7843532" y="2483135"/>
            <a:ext cx="8938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Пример</a:t>
            </a:r>
            <a:endParaRPr kumimoji="0" lang="en-RU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335308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𝑑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[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𝑣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11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11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335308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3333" r="-683333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103333" r="-68333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11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11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CFC3045-6F32-42EE-D97C-D2CB63D005B7}"/>
              </a:ext>
            </a:extLst>
          </p:cNvPr>
          <p:cNvSpPr txBox="1"/>
          <p:nvPr/>
        </p:nvSpPr>
        <p:spPr>
          <a:xfrm>
            <a:off x="1001548" y="5719819"/>
            <a:ext cx="24023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Массив меток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вершин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</a:t>
            </a:r>
            <a:endParaRPr kumimoji="0" lang="en-RU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/>
              <p:nvPr/>
            </p:nvSpPr>
            <p:spPr>
              <a:xfrm>
                <a:off x="1001548" y="4977917"/>
                <a:ext cx="4486932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Непосещенные вершины</a:t>
                </a:r>
                <a:r>
                  <a:rPr lang="en-US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  </a:t>
                </a:r>
                <a:r>
                  <a:rPr lang="en-US" b="1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ru-RU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{</m:t>
                    </m:r>
                    <m:r>
                      <a:rPr lang="en-US" b="0" i="1" strike="sngStrike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, 3, 5, 6, 7}</m:t>
                    </m:r>
                  </m:oMath>
                </a14:m>
                <a:endParaRPr kumimoji="0" lang="en-RU" sz="1800" b="1" i="0" u="none" strike="noStrike" cap="none" spc="0" normalizeH="0" baseline="0" dirty="0">
                  <a:ln>
                    <a:noFill/>
                  </a:ln>
                  <a:solidFill>
                    <a:srgbClr val="323332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4977917"/>
                <a:ext cx="4486932" cy="369330"/>
              </a:xfrm>
              <a:prstGeom prst="rect">
                <a:avLst/>
              </a:prstGeom>
              <a:blipFill>
                <a:blip r:embed="rId7"/>
                <a:stretch>
                  <a:fillRect l="-1972" t="-10345" r="-282" b="-2758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4679DCF-B78A-27A1-D75A-39B2358168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267" y="2927767"/>
            <a:ext cx="3812362" cy="334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8334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/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R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3.  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Выполним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</m:oMath>
                </a14:m>
                <a:r>
                  <a:rPr kumimoji="0" lang="en-US" sz="180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итераций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На каждой из них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Выбере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с минимальным</a:t>
                </a:r>
                <a:r>
                  <a:rPr kumimoji="0" lang="ru-RU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значением</a:t>
                </a:r>
                <a:r>
                  <a:rPr kumimoji="0" lang="en-US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</m:oMath>
                </a14:m>
                <a:endParaRPr kumimoji="0" lang="en-US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Для каждого соседа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вершины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соединенного ней ребром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 весом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обновим метку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𝑤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=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𝑢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endParaRPr lang="en-US" dirty="0"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Удалим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</a:t>
                </a:r>
                <a:r>
                  <a:rPr kumimoji="0" lang="ru-RU" sz="1800" b="0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endParaRPr kumimoji="0" lang="ru-RU" sz="1800" b="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blipFill>
                <a:blip r:embed="rId3"/>
                <a:stretch>
                  <a:fillRect l="-1737" t="-617" r="-248" b="-370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/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Каждой вершине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𝑣</m:t>
                    </m:r>
                  </m:oMath>
                </a14:m>
                <a:r>
                  <a:rPr kumimoji="0" lang="en-US" sz="1800" b="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поставим в соответствие метку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𝑑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[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]</m:t>
                    </m:r>
                  </m:oMath>
                </a14:m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хранить которую будем в массиве</a:t>
                </a: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установим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𝑠𝑡𝑎𝑟𝑡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=0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sym typeface="Calibri"/>
                  </a:rPr>
                  <a:t>и</a:t>
                </a:r>
                <a:r>
                  <a:rPr lang="en-US" dirty="0">
                    <a:solidFill>
                      <a:srgbClr val="0070C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∞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∀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𝑠𝑡𝑎𝑟𝑡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sym typeface="Calibri"/>
                  </a:rPr>
                  <a:t> </a:t>
                </a:r>
                <a:endParaRPr lang="ru-RU" i="1" dirty="0">
                  <a:solidFill>
                    <a:srgbClr val="0070C0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Разделим вершины на два множества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 </a:t>
                </a:r>
                <a:r>
                  <a:rPr kumimoji="0" lang="ru-RU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U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 </a:t>
                </a:r>
                <a:r>
                  <a:rPr kumimoji="0" lang="ru-RU" sz="1800" b="1" u="none" strike="noStrike" cap="none" spc="0" normalizeH="0" baseline="0" dirty="0" err="1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непосещенные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вершины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Изначально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</m:oMath>
                </a14:m>
                <a:endParaRPr kumimoji="0" lang="en-US" sz="180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blipFill>
                <a:blip r:embed="rId5"/>
                <a:stretch>
                  <a:fillRect l="-902" t="-2083" b="-72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E661CAC-64AD-8468-2C2C-C70085CDA50D}"/>
              </a:ext>
            </a:extLst>
          </p:cNvPr>
          <p:cNvSpPr txBox="1"/>
          <p:nvPr/>
        </p:nvSpPr>
        <p:spPr>
          <a:xfrm>
            <a:off x="7843532" y="2483135"/>
            <a:ext cx="8938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Пример</a:t>
            </a:r>
            <a:endParaRPr kumimoji="0" lang="en-RU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9858610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𝑑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[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𝑣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9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F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F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11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9858610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3333" r="-683333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103333" r="-68333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9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F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F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11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CFC3045-6F32-42EE-D97C-D2CB63D005B7}"/>
              </a:ext>
            </a:extLst>
          </p:cNvPr>
          <p:cNvSpPr txBox="1"/>
          <p:nvPr/>
        </p:nvSpPr>
        <p:spPr>
          <a:xfrm>
            <a:off x="1001548" y="5719819"/>
            <a:ext cx="24023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Массив меток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вершин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</a:t>
            </a:r>
            <a:endParaRPr kumimoji="0" lang="en-RU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/>
              <p:nvPr/>
            </p:nvSpPr>
            <p:spPr>
              <a:xfrm>
                <a:off x="1001548" y="4977917"/>
                <a:ext cx="4272130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Непосещенные вершины</a:t>
                </a:r>
                <a:r>
                  <a:rPr lang="en-US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  </a:t>
                </a:r>
                <a:r>
                  <a:rPr lang="en-US" b="1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ru-RU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{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, 5, 6, 7}</m:t>
                    </m:r>
                  </m:oMath>
                </a14:m>
                <a:endParaRPr kumimoji="0" lang="en-RU" sz="1800" b="1" i="0" u="none" strike="noStrike" cap="none" spc="0" normalizeH="0" baseline="0" dirty="0">
                  <a:ln>
                    <a:noFill/>
                  </a:ln>
                  <a:solidFill>
                    <a:srgbClr val="323332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4977917"/>
                <a:ext cx="4272130" cy="369330"/>
              </a:xfrm>
              <a:prstGeom prst="rect">
                <a:avLst/>
              </a:prstGeom>
              <a:blipFill>
                <a:blip r:embed="rId7"/>
                <a:stretch>
                  <a:fillRect l="-2071" t="-10345" r="-592" b="-2758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A54874A-00EC-288B-D3FE-AB0D0F40A6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487" y="2956185"/>
            <a:ext cx="3795921" cy="331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7295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/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R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3.  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Выполним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</m:oMath>
                </a14:m>
                <a:r>
                  <a:rPr kumimoji="0" lang="en-US" sz="180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итераций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На каждой из них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Выбере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с минимальным</a:t>
                </a:r>
                <a:r>
                  <a:rPr kumimoji="0" lang="ru-RU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значением</a:t>
                </a:r>
                <a:r>
                  <a:rPr kumimoji="0" lang="en-US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</m:oMath>
                </a14:m>
                <a:endParaRPr kumimoji="0" lang="en-US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Для каждого соседа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вершины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соединенного ней ребром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 весом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обновим метку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𝑤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=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𝑢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endParaRPr lang="en-US" dirty="0"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Удалим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</a:t>
                </a:r>
                <a:r>
                  <a:rPr kumimoji="0" lang="ru-RU" sz="1800" b="0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endParaRPr kumimoji="0" lang="ru-RU" sz="1800" b="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blipFill>
                <a:blip r:embed="rId3"/>
                <a:stretch>
                  <a:fillRect l="-1737" t="-617" r="-248" b="-370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/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Каждой вершине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𝑣</m:t>
                    </m:r>
                  </m:oMath>
                </a14:m>
                <a:r>
                  <a:rPr kumimoji="0" lang="en-US" sz="1800" b="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поставим в соответствие метку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𝑑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[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]</m:t>
                    </m:r>
                  </m:oMath>
                </a14:m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хранить которую будем в массиве</a:t>
                </a: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установим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𝑠𝑡𝑎𝑟𝑡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=0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sym typeface="Calibri"/>
                  </a:rPr>
                  <a:t>и</a:t>
                </a:r>
                <a:r>
                  <a:rPr lang="en-US" dirty="0">
                    <a:solidFill>
                      <a:srgbClr val="0070C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∞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∀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𝑠𝑡𝑎𝑟𝑡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sym typeface="Calibri"/>
                  </a:rPr>
                  <a:t> </a:t>
                </a:r>
                <a:endParaRPr lang="ru-RU" i="1" dirty="0">
                  <a:solidFill>
                    <a:srgbClr val="0070C0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Разделим вершины на два множества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 </a:t>
                </a:r>
                <a:r>
                  <a:rPr kumimoji="0" lang="ru-RU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U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 </a:t>
                </a:r>
                <a:r>
                  <a:rPr kumimoji="0" lang="ru-RU" sz="1800" b="1" u="none" strike="noStrike" cap="none" spc="0" normalizeH="0" baseline="0" dirty="0" err="1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непосещенные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вершины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Изначально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</m:oMath>
                </a14:m>
                <a:endParaRPr kumimoji="0" lang="en-US" sz="180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blipFill>
                <a:blip r:embed="rId5"/>
                <a:stretch>
                  <a:fillRect l="-902" t="-2083" b="-72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E661CAC-64AD-8468-2C2C-C70085CDA50D}"/>
              </a:ext>
            </a:extLst>
          </p:cNvPr>
          <p:cNvSpPr txBox="1"/>
          <p:nvPr/>
        </p:nvSpPr>
        <p:spPr>
          <a:xfrm>
            <a:off x="7843532" y="2483135"/>
            <a:ext cx="8938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Пример</a:t>
            </a:r>
            <a:endParaRPr kumimoji="0" lang="en-RU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4137141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𝑑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[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𝑣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9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11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4137141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3333" r="-683333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103333" r="-68333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9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11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CFC3045-6F32-42EE-D97C-D2CB63D005B7}"/>
              </a:ext>
            </a:extLst>
          </p:cNvPr>
          <p:cNvSpPr txBox="1"/>
          <p:nvPr/>
        </p:nvSpPr>
        <p:spPr>
          <a:xfrm>
            <a:off x="1001548" y="5719819"/>
            <a:ext cx="24023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Массив меток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вершин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</a:t>
            </a:r>
            <a:endParaRPr kumimoji="0" lang="en-RU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/>
              <p:nvPr/>
            </p:nvSpPr>
            <p:spPr>
              <a:xfrm>
                <a:off x="1001548" y="4977917"/>
                <a:ext cx="4272130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Непосещенные вершины</a:t>
                </a:r>
                <a:r>
                  <a:rPr lang="en-US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  </a:t>
                </a:r>
                <a:r>
                  <a:rPr lang="en-US" b="1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ru-RU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{</m:t>
                    </m:r>
                    <m:r>
                      <a:rPr lang="en-US" b="0" i="1" strike="sngStrike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, 5, 6, 7}</m:t>
                    </m:r>
                  </m:oMath>
                </a14:m>
                <a:endParaRPr kumimoji="0" lang="en-RU" sz="1800" b="1" i="0" u="none" strike="noStrike" cap="none" spc="0" normalizeH="0" baseline="0" dirty="0">
                  <a:ln>
                    <a:noFill/>
                  </a:ln>
                  <a:solidFill>
                    <a:srgbClr val="323332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4977917"/>
                <a:ext cx="4272130" cy="369330"/>
              </a:xfrm>
              <a:prstGeom prst="rect">
                <a:avLst/>
              </a:prstGeom>
              <a:blipFill>
                <a:blip r:embed="rId7"/>
                <a:stretch>
                  <a:fillRect l="-2071" t="-10345" r="-592" b="-2758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AD930BD-3E5F-3F17-2CAE-391B015A49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197" y="2957784"/>
            <a:ext cx="3774501" cy="331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2337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/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R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3.  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Выполним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</m:oMath>
                </a14:m>
                <a:r>
                  <a:rPr kumimoji="0" lang="en-US" sz="180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итераций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На каждой из них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Выбере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с минимальным</a:t>
                </a:r>
                <a:r>
                  <a:rPr kumimoji="0" lang="ru-RU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значением</a:t>
                </a:r>
                <a:r>
                  <a:rPr kumimoji="0" lang="en-US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</m:oMath>
                </a14:m>
                <a:endParaRPr kumimoji="0" lang="en-US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Для каждого соседа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вершины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соединенного ней ребром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 весом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обновим метку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𝑤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=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𝑢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endParaRPr lang="en-US" dirty="0"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Удалим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</a:t>
                </a:r>
                <a:r>
                  <a:rPr kumimoji="0" lang="ru-RU" sz="1800" b="0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endParaRPr kumimoji="0" lang="ru-RU" sz="1800" b="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blipFill>
                <a:blip r:embed="rId3"/>
                <a:stretch>
                  <a:fillRect l="-1737" t="-617" r="-248" b="-370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/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Каждой вершине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𝑣</m:t>
                    </m:r>
                  </m:oMath>
                </a14:m>
                <a:r>
                  <a:rPr kumimoji="0" lang="en-US" sz="1800" b="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поставим в соответствие метку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𝑑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[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]</m:t>
                    </m:r>
                  </m:oMath>
                </a14:m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хранить которую будем в массиве</a:t>
                </a: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установим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𝑠𝑡𝑎𝑟𝑡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=0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sym typeface="Calibri"/>
                  </a:rPr>
                  <a:t>и</a:t>
                </a:r>
                <a:r>
                  <a:rPr lang="en-US" dirty="0">
                    <a:solidFill>
                      <a:srgbClr val="0070C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∞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∀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𝑠𝑡𝑎𝑟𝑡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sym typeface="Calibri"/>
                  </a:rPr>
                  <a:t> </a:t>
                </a:r>
                <a:endParaRPr lang="ru-RU" i="1" dirty="0">
                  <a:solidFill>
                    <a:srgbClr val="0070C0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Разделим вершины на два множества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 </a:t>
                </a:r>
                <a:r>
                  <a:rPr kumimoji="0" lang="ru-RU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U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 </a:t>
                </a:r>
                <a:r>
                  <a:rPr kumimoji="0" lang="ru-RU" sz="1800" b="1" u="none" strike="noStrike" cap="none" spc="0" normalizeH="0" baseline="0" dirty="0" err="1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непосещенные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вершины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Изначально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</m:oMath>
                </a14:m>
                <a:endParaRPr kumimoji="0" lang="en-US" sz="180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blipFill>
                <a:blip r:embed="rId5"/>
                <a:stretch>
                  <a:fillRect l="-902" t="-2083" b="-72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E661CAC-64AD-8468-2C2C-C70085CDA50D}"/>
              </a:ext>
            </a:extLst>
          </p:cNvPr>
          <p:cNvSpPr txBox="1"/>
          <p:nvPr/>
        </p:nvSpPr>
        <p:spPr>
          <a:xfrm>
            <a:off x="7843532" y="2483135"/>
            <a:ext cx="8938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Пример</a:t>
            </a:r>
            <a:endParaRPr kumimoji="0" lang="en-RU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6226916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𝑑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[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𝑣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8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F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11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6226916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3333" r="-683333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103333" r="-68333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8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F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11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CFC3045-6F32-42EE-D97C-D2CB63D005B7}"/>
              </a:ext>
            </a:extLst>
          </p:cNvPr>
          <p:cNvSpPr txBox="1"/>
          <p:nvPr/>
        </p:nvSpPr>
        <p:spPr>
          <a:xfrm>
            <a:off x="1001548" y="5719819"/>
            <a:ext cx="24023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Массив меток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вершин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</a:t>
            </a:r>
            <a:endParaRPr kumimoji="0" lang="en-RU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/>
              <p:nvPr/>
            </p:nvSpPr>
            <p:spPr>
              <a:xfrm>
                <a:off x="1001548" y="4977917"/>
                <a:ext cx="4057327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Непосещенные вершины</a:t>
                </a:r>
                <a:r>
                  <a:rPr lang="en-US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  </a:t>
                </a:r>
                <a:r>
                  <a:rPr lang="en-US" b="1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ru-RU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{5,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6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, 7}</m:t>
                    </m:r>
                  </m:oMath>
                </a14:m>
                <a:endParaRPr kumimoji="0" lang="en-RU" sz="1800" b="1" i="0" u="none" strike="noStrike" cap="none" spc="0" normalizeH="0" baseline="0" dirty="0">
                  <a:ln>
                    <a:noFill/>
                  </a:ln>
                  <a:solidFill>
                    <a:srgbClr val="323332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4977917"/>
                <a:ext cx="4057327" cy="369330"/>
              </a:xfrm>
              <a:prstGeom prst="rect">
                <a:avLst/>
              </a:prstGeom>
              <a:blipFill>
                <a:blip r:embed="rId7"/>
                <a:stretch>
                  <a:fillRect l="-2181" t="-10345" r="-623" b="-2758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F363065-D5A1-3CE4-3F0E-B361E4D660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428" y="2956185"/>
            <a:ext cx="3788039" cy="332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0072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/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R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3.  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Выполним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</m:oMath>
                </a14:m>
                <a:r>
                  <a:rPr kumimoji="0" lang="en-US" sz="180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итераций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На каждой из них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Выбере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с минимальным</a:t>
                </a:r>
                <a:r>
                  <a:rPr kumimoji="0" lang="ru-RU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значением</a:t>
                </a:r>
                <a:r>
                  <a:rPr kumimoji="0" lang="en-US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</m:oMath>
                </a14:m>
                <a:endParaRPr kumimoji="0" lang="en-US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Для каждого соседа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вершины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соединенного ней ребром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 весом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обновим метку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𝑤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=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𝑢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endParaRPr lang="en-US" dirty="0"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Удалим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</a:t>
                </a:r>
                <a:r>
                  <a:rPr kumimoji="0" lang="ru-RU" sz="1800" b="0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endParaRPr kumimoji="0" lang="ru-RU" sz="1800" b="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blipFill>
                <a:blip r:embed="rId3"/>
                <a:stretch>
                  <a:fillRect l="-1737" t="-617" r="-248" b="-370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/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Каждой вершине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𝑣</m:t>
                    </m:r>
                  </m:oMath>
                </a14:m>
                <a:r>
                  <a:rPr kumimoji="0" lang="en-US" sz="1800" b="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поставим в соответствие метку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𝑑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[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]</m:t>
                    </m:r>
                  </m:oMath>
                </a14:m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хранить которую будем в массиве</a:t>
                </a: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установим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𝑠𝑡𝑎𝑟𝑡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=0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sym typeface="Calibri"/>
                  </a:rPr>
                  <a:t>и</a:t>
                </a:r>
                <a:r>
                  <a:rPr lang="en-US" dirty="0">
                    <a:solidFill>
                      <a:srgbClr val="0070C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∞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∀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𝑠𝑡𝑎𝑟𝑡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sym typeface="Calibri"/>
                  </a:rPr>
                  <a:t> </a:t>
                </a:r>
                <a:endParaRPr lang="ru-RU" i="1" dirty="0">
                  <a:solidFill>
                    <a:srgbClr val="0070C0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Разделим вершины на два множества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 </a:t>
                </a:r>
                <a:r>
                  <a:rPr kumimoji="0" lang="ru-RU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U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 </a:t>
                </a:r>
                <a:r>
                  <a:rPr kumimoji="0" lang="ru-RU" sz="1800" b="1" u="none" strike="noStrike" cap="none" spc="0" normalizeH="0" baseline="0" dirty="0" err="1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непосещенные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вершины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Изначально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</m:oMath>
                </a14:m>
                <a:endParaRPr kumimoji="0" lang="en-US" sz="180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blipFill>
                <a:blip r:embed="rId5"/>
                <a:stretch>
                  <a:fillRect l="-902" t="-2083" b="-72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E661CAC-64AD-8468-2C2C-C70085CDA50D}"/>
              </a:ext>
            </a:extLst>
          </p:cNvPr>
          <p:cNvSpPr txBox="1"/>
          <p:nvPr/>
        </p:nvSpPr>
        <p:spPr>
          <a:xfrm>
            <a:off x="7843532" y="2483135"/>
            <a:ext cx="8938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Пример</a:t>
            </a:r>
            <a:endParaRPr kumimoji="0" lang="en-RU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268058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𝑑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[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𝑣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8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11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268058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3333" r="-683333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103333" r="-68333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8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11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CFC3045-6F32-42EE-D97C-D2CB63D005B7}"/>
              </a:ext>
            </a:extLst>
          </p:cNvPr>
          <p:cNvSpPr txBox="1"/>
          <p:nvPr/>
        </p:nvSpPr>
        <p:spPr>
          <a:xfrm>
            <a:off x="1001548" y="5719819"/>
            <a:ext cx="24023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Массив меток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вершин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</a:t>
            </a:r>
            <a:endParaRPr kumimoji="0" lang="en-RU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/>
              <p:nvPr/>
            </p:nvSpPr>
            <p:spPr>
              <a:xfrm>
                <a:off x="1001548" y="4977917"/>
                <a:ext cx="4057327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Непосещенные вершины</a:t>
                </a:r>
                <a:r>
                  <a:rPr lang="en-US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  </a:t>
                </a:r>
                <a:r>
                  <a:rPr lang="en-US" b="1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ru-RU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{5, </m:t>
                    </m:r>
                    <m:r>
                      <a:rPr lang="en-US" b="0" i="1" strike="sngStrike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6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, 7}</m:t>
                    </m:r>
                  </m:oMath>
                </a14:m>
                <a:endParaRPr kumimoji="0" lang="en-RU" sz="1800" b="1" i="0" u="none" strike="noStrike" cap="none" spc="0" normalizeH="0" baseline="0" dirty="0">
                  <a:ln>
                    <a:noFill/>
                  </a:ln>
                  <a:solidFill>
                    <a:srgbClr val="323332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4977917"/>
                <a:ext cx="4057327" cy="369330"/>
              </a:xfrm>
              <a:prstGeom prst="rect">
                <a:avLst/>
              </a:prstGeom>
              <a:blipFill>
                <a:blip r:embed="rId7"/>
                <a:stretch>
                  <a:fillRect l="-2181" t="-10345" r="-623" b="-2758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5D1A026-6857-ADB5-3C94-44307BE99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26" y="2956185"/>
            <a:ext cx="3808443" cy="333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6986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/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R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3.  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Выполним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</m:oMath>
                </a14:m>
                <a:r>
                  <a:rPr kumimoji="0" lang="en-US" sz="180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итераций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На каждой из них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Выбере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с минимальным</a:t>
                </a:r>
                <a:r>
                  <a:rPr kumimoji="0" lang="ru-RU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значением</a:t>
                </a:r>
                <a:r>
                  <a:rPr kumimoji="0" lang="en-US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</m:oMath>
                </a14:m>
                <a:endParaRPr kumimoji="0" lang="en-US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Для каждого соседа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вершины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соединенного ней ребром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 весом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обновим метку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𝑤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=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𝑢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endParaRPr lang="en-US" dirty="0"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Удалим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</a:t>
                </a:r>
                <a:r>
                  <a:rPr kumimoji="0" lang="ru-RU" sz="1800" b="0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endParaRPr kumimoji="0" lang="ru-RU" sz="1800" b="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blipFill>
                <a:blip r:embed="rId3"/>
                <a:stretch>
                  <a:fillRect l="-1737" t="-617" r="-248" b="-370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/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Каждой вершине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𝑣</m:t>
                    </m:r>
                  </m:oMath>
                </a14:m>
                <a:r>
                  <a:rPr kumimoji="0" lang="en-US" sz="1800" b="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поставим в соответствие метку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𝑑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[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]</m:t>
                    </m:r>
                  </m:oMath>
                </a14:m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хранить которую будем в массиве</a:t>
                </a: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установим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𝑠𝑡𝑎𝑟𝑡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=0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sym typeface="Calibri"/>
                  </a:rPr>
                  <a:t>и</a:t>
                </a:r>
                <a:r>
                  <a:rPr lang="en-US" dirty="0">
                    <a:solidFill>
                      <a:srgbClr val="0070C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∞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∀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𝑠𝑡𝑎𝑟𝑡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sym typeface="Calibri"/>
                  </a:rPr>
                  <a:t> </a:t>
                </a:r>
                <a:endParaRPr lang="ru-RU" i="1" dirty="0">
                  <a:solidFill>
                    <a:srgbClr val="0070C0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Разделим вершины на два множества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 </a:t>
                </a:r>
                <a:r>
                  <a:rPr kumimoji="0" lang="ru-RU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U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 </a:t>
                </a:r>
                <a:r>
                  <a:rPr kumimoji="0" lang="ru-RU" sz="1800" b="1" u="none" strike="noStrike" cap="none" spc="0" normalizeH="0" baseline="0" dirty="0" err="1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непосещенные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вершины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Изначально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</m:oMath>
                </a14:m>
                <a:endParaRPr kumimoji="0" lang="en-US" sz="180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blipFill>
                <a:blip r:embed="rId5"/>
                <a:stretch>
                  <a:fillRect l="-902" t="-2083" b="-72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E661CAC-64AD-8468-2C2C-C70085CDA50D}"/>
              </a:ext>
            </a:extLst>
          </p:cNvPr>
          <p:cNvSpPr txBox="1"/>
          <p:nvPr/>
        </p:nvSpPr>
        <p:spPr>
          <a:xfrm>
            <a:off x="7843532" y="2483135"/>
            <a:ext cx="8938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Пример</a:t>
            </a:r>
            <a:endParaRPr kumimoji="0" lang="en-RU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4226073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𝑑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[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𝑣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8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10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F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4226073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3333" r="-683333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103333" r="-68333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8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10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F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CFC3045-6F32-42EE-D97C-D2CB63D005B7}"/>
              </a:ext>
            </a:extLst>
          </p:cNvPr>
          <p:cNvSpPr txBox="1"/>
          <p:nvPr/>
        </p:nvSpPr>
        <p:spPr>
          <a:xfrm>
            <a:off x="1001548" y="5719819"/>
            <a:ext cx="24023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Массив меток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вершин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</a:t>
            </a:r>
            <a:endParaRPr kumimoji="0" lang="en-RU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/>
              <p:nvPr/>
            </p:nvSpPr>
            <p:spPr>
              <a:xfrm>
                <a:off x="1001548" y="4977917"/>
                <a:ext cx="3842525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Непосещенные вершины</a:t>
                </a:r>
                <a:r>
                  <a:rPr lang="en-US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  </a:t>
                </a:r>
                <a:r>
                  <a:rPr lang="en-US" b="1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ru-RU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{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5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, 7}</m:t>
                    </m:r>
                  </m:oMath>
                </a14:m>
                <a:endParaRPr kumimoji="0" lang="en-RU" sz="1800" b="1" i="0" u="none" strike="noStrike" cap="none" spc="0" normalizeH="0" baseline="0" dirty="0">
                  <a:ln>
                    <a:noFill/>
                  </a:ln>
                  <a:solidFill>
                    <a:srgbClr val="323332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4977917"/>
                <a:ext cx="3842525" cy="369330"/>
              </a:xfrm>
              <a:prstGeom prst="rect">
                <a:avLst/>
              </a:prstGeom>
              <a:blipFill>
                <a:blip r:embed="rId7"/>
                <a:stretch>
                  <a:fillRect l="-2303" t="-10345" r="-658" b="-2758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75AAB2E-80BF-59F5-4D16-D6C750FA32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021" y="2956185"/>
            <a:ext cx="3778853" cy="331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8387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/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R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3.  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Выполним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</m:oMath>
                </a14:m>
                <a:r>
                  <a:rPr kumimoji="0" lang="en-US" sz="180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итераций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На каждой из них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Выбере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с минимальным</a:t>
                </a:r>
                <a:r>
                  <a:rPr kumimoji="0" lang="ru-RU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значением</a:t>
                </a:r>
                <a:r>
                  <a:rPr kumimoji="0" lang="en-US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</m:oMath>
                </a14:m>
                <a:endParaRPr kumimoji="0" lang="en-US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Для каждого соседа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вершины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соединенного ней ребром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 весом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обновим метку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𝑤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=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𝑢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endParaRPr lang="en-US" dirty="0"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Удалим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</a:t>
                </a:r>
                <a:r>
                  <a:rPr kumimoji="0" lang="ru-RU" sz="1800" b="0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endParaRPr kumimoji="0" lang="ru-RU" sz="1800" b="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blipFill>
                <a:blip r:embed="rId3"/>
                <a:stretch>
                  <a:fillRect l="-1737" t="-617" r="-248" b="-370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/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Каждой вершине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𝑣</m:t>
                    </m:r>
                  </m:oMath>
                </a14:m>
                <a:r>
                  <a:rPr kumimoji="0" lang="en-US" sz="1800" b="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поставим в соответствие метку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𝑑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[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]</m:t>
                    </m:r>
                  </m:oMath>
                </a14:m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хранить которую будем в массиве</a:t>
                </a: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установим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𝑠𝑡𝑎𝑟𝑡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=0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sym typeface="Calibri"/>
                  </a:rPr>
                  <a:t>и</a:t>
                </a:r>
                <a:r>
                  <a:rPr lang="en-US" dirty="0">
                    <a:solidFill>
                      <a:srgbClr val="0070C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∞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∀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𝑠𝑡𝑎𝑟𝑡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sym typeface="Calibri"/>
                  </a:rPr>
                  <a:t> </a:t>
                </a:r>
                <a:endParaRPr lang="ru-RU" i="1" dirty="0">
                  <a:solidFill>
                    <a:srgbClr val="0070C0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Разделим вершины на два множества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 </a:t>
                </a:r>
                <a:r>
                  <a:rPr kumimoji="0" lang="ru-RU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U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 </a:t>
                </a:r>
                <a:r>
                  <a:rPr kumimoji="0" lang="ru-RU" sz="1800" b="1" u="none" strike="noStrike" cap="none" spc="0" normalizeH="0" baseline="0" dirty="0" err="1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непосещенные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вершины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Изначально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</m:oMath>
                </a14:m>
                <a:endParaRPr kumimoji="0" lang="en-US" sz="180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blipFill>
                <a:blip r:embed="rId5"/>
                <a:stretch>
                  <a:fillRect l="-902" t="-2083" b="-72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E661CAC-64AD-8468-2C2C-C70085CDA50D}"/>
              </a:ext>
            </a:extLst>
          </p:cNvPr>
          <p:cNvSpPr txBox="1"/>
          <p:nvPr/>
        </p:nvSpPr>
        <p:spPr>
          <a:xfrm>
            <a:off x="7843532" y="2483135"/>
            <a:ext cx="8938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Пример</a:t>
            </a:r>
            <a:endParaRPr kumimoji="0" lang="en-RU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1648608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𝑑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[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𝑣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8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10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1648608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3333" r="-683333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103333" r="-68333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8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10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CFC3045-6F32-42EE-D97C-D2CB63D005B7}"/>
              </a:ext>
            </a:extLst>
          </p:cNvPr>
          <p:cNvSpPr txBox="1"/>
          <p:nvPr/>
        </p:nvSpPr>
        <p:spPr>
          <a:xfrm>
            <a:off x="1001548" y="5719819"/>
            <a:ext cx="24023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Массив меток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вершин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</a:t>
            </a:r>
            <a:endParaRPr kumimoji="0" lang="en-RU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/>
              <p:nvPr/>
            </p:nvSpPr>
            <p:spPr>
              <a:xfrm>
                <a:off x="1001548" y="4977917"/>
                <a:ext cx="3842525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Непосещенные вершины</a:t>
                </a:r>
                <a:r>
                  <a:rPr lang="en-US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  </a:t>
                </a:r>
                <a:r>
                  <a:rPr lang="en-US" b="1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ru-RU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{</m:t>
                    </m:r>
                    <m:r>
                      <a:rPr lang="en-US" b="0" i="1" strike="sngStrike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5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, 7}</m:t>
                    </m:r>
                  </m:oMath>
                </a14:m>
                <a:endParaRPr kumimoji="0" lang="en-RU" sz="1800" b="1" i="0" u="none" strike="noStrike" cap="none" spc="0" normalizeH="0" baseline="0" dirty="0">
                  <a:ln>
                    <a:noFill/>
                  </a:ln>
                  <a:solidFill>
                    <a:srgbClr val="323332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4977917"/>
                <a:ext cx="3842525" cy="369330"/>
              </a:xfrm>
              <a:prstGeom prst="rect">
                <a:avLst/>
              </a:prstGeom>
              <a:blipFill>
                <a:blip r:embed="rId7"/>
                <a:stretch>
                  <a:fillRect l="-2303" t="-10345" r="-658" b="-2758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9C0901F-8332-4289-ABC6-B7D7B36D2F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37" y="2960651"/>
            <a:ext cx="3874477" cy="33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2046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/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R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3.  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Выполним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</m:oMath>
                </a14:m>
                <a:r>
                  <a:rPr kumimoji="0" lang="en-US" sz="180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итераций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На каждой из них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Выбере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с минимальным</a:t>
                </a:r>
                <a:r>
                  <a:rPr kumimoji="0" lang="ru-RU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значением</a:t>
                </a:r>
                <a:r>
                  <a:rPr kumimoji="0" lang="en-US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</m:oMath>
                </a14:m>
                <a:endParaRPr kumimoji="0" lang="en-US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Для каждого соседа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вершины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соединенного ней ребром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 весом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обновим метку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𝑤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=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𝑢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endParaRPr lang="en-US" dirty="0"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Удалим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</a:t>
                </a:r>
                <a:r>
                  <a:rPr kumimoji="0" lang="ru-RU" sz="1800" b="0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endParaRPr kumimoji="0" lang="ru-RU" sz="1800" b="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blipFill>
                <a:blip r:embed="rId3"/>
                <a:stretch>
                  <a:fillRect l="-1737" t="-617" r="-248" b="-370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/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Каждой вершине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𝑣</m:t>
                    </m:r>
                  </m:oMath>
                </a14:m>
                <a:r>
                  <a:rPr kumimoji="0" lang="en-US" sz="1800" b="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поставим в соответствие метку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𝑑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[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]</m:t>
                    </m:r>
                  </m:oMath>
                </a14:m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хранить которую будем в массиве</a:t>
                </a: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установим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𝑠𝑡𝑎𝑟𝑡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=0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sym typeface="Calibri"/>
                  </a:rPr>
                  <a:t>и</a:t>
                </a:r>
                <a:r>
                  <a:rPr lang="en-US" dirty="0">
                    <a:solidFill>
                      <a:srgbClr val="0070C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∞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∀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𝑠𝑡𝑎𝑟𝑡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sym typeface="Calibri"/>
                  </a:rPr>
                  <a:t> </a:t>
                </a:r>
                <a:endParaRPr lang="ru-RU" i="1" dirty="0">
                  <a:solidFill>
                    <a:srgbClr val="0070C0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Разделим вершины на два множества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 </a:t>
                </a:r>
                <a:r>
                  <a:rPr kumimoji="0" lang="ru-RU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U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 </a:t>
                </a:r>
                <a:r>
                  <a:rPr kumimoji="0" lang="ru-RU" sz="1800" b="1" u="none" strike="noStrike" cap="none" spc="0" normalizeH="0" baseline="0" dirty="0" err="1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непосещенные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вершины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Изначально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</m:oMath>
                </a14:m>
                <a:endParaRPr kumimoji="0" lang="en-US" sz="180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blipFill>
                <a:blip r:embed="rId5"/>
                <a:stretch>
                  <a:fillRect l="-902" t="-2083" b="-72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E661CAC-64AD-8468-2C2C-C70085CDA50D}"/>
              </a:ext>
            </a:extLst>
          </p:cNvPr>
          <p:cNvSpPr txBox="1"/>
          <p:nvPr/>
        </p:nvSpPr>
        <p:spPr>
          <a:xfrm>
            <a:off x="7843532" y="2483135"/>
            <a:ext cx="8938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Пример</a:t>
            </a:r>
            <a:endParaRPr kumimoji="0" lang="en-RU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041752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𝑑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[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𝑣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8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10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041752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3333" r="-683333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103333" r="-68333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8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10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CFC3045-6F32-42EE-D97C-D2CB63D005B7}"/>
              </a:ext>
            </a:extLst>
          </p:cNvPr>
          <p:cNvSpPr txBox="1"/>
          <p:nvPr/>
        </p:nvSpPr>
        <p:spPr>
          <a:xfrm>
            <a:off x="1001548" y="5719819"/>
            <a:ext cx="24023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Массив меток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вершин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</a:t>
            </a:r>
            <a:endParaRPr kumimoji="0" lang="en-RU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/>
              <p:nvPr/>
            </p:nvSpPr>
            <p:spPr>
              <a:xfrm>
                <a:off x="1001548" y="4977917"/>
                <a:ext cx="3627722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Непосещенные вершины</a:t>
                </a:r>
                <a:r>
                  <a:rPr lang="en-US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  </a:t>
                </a:r>
                <a:r>
                  <a:rPr lang="en-US" b="1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ru-RU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{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}</m:t>
                    </m:r>
                  </m:oMath>
                </a14:m>
                <a:endParaRPr kumimoji="0" lang="en-RU" sz="1800" b="1" i="0" u="none" strike="noStrike" cap="none" spc="0" normalizeH="0" baseline="0" dirty="0">
                  <a:ln>
                    <a:noFill/>
                  </a:ln>
                  <a:solidFill>
                    <a:srgbClr val="323332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4977917"/>
                <a:ext cx="3627722" cy="369330"/>
              </a:xfrm>
              <a:prstGeom prst="rect">
                <a:avLst/>
              </a:prstGeom>
              <a:blipFill>
                <a:blip r:embed="rId7"/>
                <a:stretch>
                  <a:fillRect l="-2439" t="-10345" r="-697" b="-2758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B626FD-22C4-700C-77B3-8FAE21EE1F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85" y="2965948"/>
            <a:ext cx="3842525" cy="337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3862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/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R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3.  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Выполним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</m:oMath>
                </a14:m>
                <a:r>
                  <a:rPr kumimoji="0" lang="en-US" sz="180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итераций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На каждой из них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Выбере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с минимальным</a:t>
                </a:r>
                <a:r>
                  <a:rPr kumimoji="0" lang="ru-RU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значением</a:t>
                </a:r>
                <a:r>
                  <a:rPr kumimoji="0" lang="en-US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</m:oMath>
                </a14:m>
                <a:endParaRPr kumimoji="0" lang="en-US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Для каждого соседа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вершины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соединенного ней ребром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 весом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обновим метку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𝑤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=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𝑢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endParaRPr lang="en-US" dirty="0"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Удалим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</a:t>
                </a:r>
                <a:r>
                  <a:rPr kumimoji="0" lang="ru-RU" sz="1800" b="0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endParaRPr kumimoji="0" lang="ru-RU" sz="1800" b="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blipFill>
                <a:blip r:embed="rId3"/>
                <a:stretch>
                  <a:fillRect l="-1737" t="-617" r="-248" b="-370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/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Каждой вершине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𝑣</m:t>
                    </m:r>
                  </m:oMath>
                </a14:m>
                <a:r>
                  <a:rPr kumimoji="0" lang="en-US" sz="1800" b="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поставим в соответствие метку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𝑑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[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]</m:t>
                    </m:r>
                  </m:oMath>
                </a14:m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хранить которую будем в массиве</a:t>
                </a: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установим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𝑠𝑡𝑎𝑟𝑡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=0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sym typeface="Calibri"/>
                  </a:rPr>
                  <a:t>и</a:t>
                </a:r>
                <a:r>
                  <a:rPr lang="en-US" dirty="0">
                    <a:solidFill>
                      <a:srgbClr val="0070C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∞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∀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𝑠𝑡𝑎𝑟𝑡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sym typeface="Calibri"/>
                  </a:rPr>
                  <a:t> </a:t>
                </a:r>
                <a:endParaRPr lang="ru-RU" i="1" dirty="0">
                  <a:solidFill>
                    <a:srgbClr val="0070C0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Разделим вершины на два множества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 </a:t>
                </a:r>
                <a:r>
                  <a:rPr kumimoji="0" lang="ru-RU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U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 </a:t>
                </a:r>
                <a:r>
                  <a:rPr kumimoji="0" lang="ru-RU" sz="1800" b="1" u="none" strike="noStrike" cap="none" spc="0" normalizeH="0" baseline="0" dirty="0" err="1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непосещенные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вершины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Изначально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</m:oMath>
                </a14:m>
                <a:endParaRPr kumimoji="0" lang="en-US" sz="180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blipFill>
                <a:blip r:embed="rId5"/>
                <a:stretch>
                  <a:fillRect l="-902" t="-2083" b="-72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E661CAC-64AD-8468-2C2C-C70085CDA50D}"/>
              </a:ext>
            </a:extLst>
          </p:cNvPr>
          <p:cNvSpPr txBox="1"/>
          <p:nvPr/>
        </p:nvSpPr>
        <p:spPr>
          <a:xfrm>
            <a:off x="7843532" y="2483135"/>
            <a:ext cx="8938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Пример</a:t>
            </a:r>
            <a:endParaRPr kumimoji="0" lang="en-RU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4613417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𝑑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[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𝑣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8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10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4613417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3333" r="-683333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103333" r="-68333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8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10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CFC3045-6F32-42EE-D97C-D2CB63D005B7}"/>
              </a:ext>
            </a:extLst>
          </p:cNvPr>
          <p:cNvSpPr txBox="1"/>
          <p:nvPr/>
        </p:nvSpPr>
        <p:spPr>
          <a:xfrm>
            <a:off x="1001548" y="5719819"/>
            <a:ext cx="24023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Массив меток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вершин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</a:t>
            </a:r>
            <a:endParaRPr kumimoji="0" lang="en-RU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/>
              <p:nvPr/>
            </p:nvSpPr>
            <p:spPr>
              <a:xfrm>
                <a:off x="1001548" y="4977917"/>
                <a:ext cx="3627722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Непосещенные вершины</a:t>
                </a:r>
                <a:r>
                  <a:rPr lang="en-US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  </a:t>
                </a:r>
                <a:r>
                  <a:rPr lang="en-US" b="1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ru-RU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{</m:t>
                    </m:r>
                    <m:r>
                      <a:rPr lang="en-US" b="0" i="1" strike="sngStrike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}</m:t>
                    </m:r>
                  </m:oMath>
                </a14:m>
                <a:endParaRPr kumimoji="0" lang="en-RU" sz="1800" b="1" i="0" u="none" strike="noStrike" cap="none" spc="0" normalizeH="0" baseline="0" dirty="0">
                  <a:ln>
                    <a:noFill/>
                  </a:ln>
                  <a:solidFill>
                    <a:srgbClr val="323332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4977917"/>
                <a:ext cx="3627722" cy="369330"/>
              </a:xfrm>
              <a:prstGeom prst="rect">
                <a:avLst/>
              </a:prstGeom>
              <a:blipFill>
                <a:blip r:embed="rId7"/>
                <a:stretch>
                  <a:fillRect l="-2439" t="-10345" r="-697" b="-2758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9EE8E47-4EB9-A380-79CB-863A35C52A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558" y="2977702"/>
            <a:ext cx="3770776" cy="330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1569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r>
              <a:rPr lang="en-US" dirty="0"/>
              <a:t>: </a:t>
            </a:r>
            <a:r>
              <a:rPr lang="ru-RU" dirty="0"/>
              <a:t>реализация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3E415-838F-72CF-C23E-6DB4D5916D03}"/>
              </a:ext>
            </a:extLst>
          </p:cNvPr>
          <p:cNvSpPr txBox="1"/>
          <p:nvPr/>
        </p:nvSpPr>
        <p:spPr>
          <a:xfrm>
            <a:off x="1120775" y="1198974"/>
            <a:ext cx="98455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Изучим же наконец-то код реализации данного алгоритма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US" sz="180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093AE-6C94-7964-F702-82149136D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1770914"/>
            <a:ext cx="5310318" cy="3875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C53BF6-AB49-97C4-9086-D7152BEBF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470" y="1770914"/>
            <a:ext cx="3276600" cy="309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EA616D-90BA-A49B-4DBA-EBAB73E00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70" y="5354384"/>
            <a:ext cx="2438400" cy="2921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81DCFA-0EA2-EF2A-6FDD-E1271612786A}"/>
              </a:ext>
            </a:extLst>
          </p:cNvPr>
          <p:cNvCxnSpPr>
            <a:cxnSpLocks/>
          </p:cNvCxnSpPr>
          <p:nvPr/>
        </p:nvCxnSpPr>
        <p:spPr>
          <a:xfrm>
            <a:off x="9208770" y="4927001"/>
            <a:ext cx="0" cy="373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7CC4CE-560E-ED89-7F10-EBA774E77F2C}"/>
                  </a:ext>
                </a:extLst>
              </p:cNvPr>
              <p:cNvSpPr txBox="1"/>
              <p:nvPr/>
            </p:nvSpPr>
            <p:spPr>
              <a:xfrm>
                <a:off x="1120775" y="6133176"/>
                <a:ext cx="9845522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hangingPunct="0"/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Асимптотика данной реализации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в среднем случае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𝑂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𝑉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|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+|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|)</m:t>
                    </m:r>
                  </m:oMath>
                </a14:m>
                <a:endParaRPr kumimoji="0" lang="en-US" sz="180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7CC4CE-560E-ED89-7F10-EBA774E77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775" y="6133176"/>
                <a:ext cx="9845522" cy="369330"/>
              </a:xfrm>
              <a:prstGeom prst="rect">
                <a:avLst/>
              </a:prstGeom>
              <a:blipFill>
                <a:blip r:embed="rId6"/>
                <a:stretch>
                  <a:fillRect l="-1031" t="-6452" b="-225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51329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Задача первая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305DC-8ADD-2F8A-232A-7F4CB559F9E8}"/>
              </a:ext>
            </a:extLst>
          </p:cNvPr>
          <p:cNvSpPr txBox="1"/>
          <p:nvPr/>
        </p:nvSpPr>
        <p:spPr>
          <a:xfrm>
            <a:off x="1001549" y="1633589"/>
            <a:ext cx="1018890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Дан </a:t>
            </a:r>
            <a:r>
              <a:rPr kumimoji="0" lang="ru-RU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взвешенный ориентированный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граф </a:t>
            </a:r>
            <a:r>
              <a:rPr kumimoji="0" lang="en-GB" sz="1800" b="0" i="1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G(V,</a:t>
            </a:r>
            <a:r>
              <a:rPr kumimoji="0" lang="ru-RU" sz="1800" b="0" i="1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en-GB" sz="1800" b="0" i="1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E)</a:t>
            </a: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без </a:t>
            </a: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ребер </a:t>
            </a:r>
            <a:r>
              <a:rPr kumimoji="0" lang="ru-RU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отрицательного веса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  <a:b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</a:b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Найти кратчайшие пути от некоторой вершины </a:t>
            </a:r>
            <a:r>
              <a:rPr kumimoji="0" lang="en-US" sz="1800" i="1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</a:t>
            </a:r>
            <a:r>
              <a:rPr lang="en-US" i="1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Calibri"/>
              </a:rPr>
              <a:t>tart</a:t>
            </a: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графа </a:t>
            </a:r>
            <a:r>
              <a:rPr kumimoji="0" lang="en-GB" sz="1800" i="1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</a:t>
            </a: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до всех остальных вершин этого графа.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E85AECD-A89C-5212-A340-C2E209CAD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663" y="2357715"/>
            <a:ext cx="4272674" cy="416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135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Приоритетная очередь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03E415-838F-72CF-C23E-6DB4D5916D03}"/>
                  </a:ext>
                </a:extLst>
              </p:cNvPr>
              <p:cNvSpPr txBox="1"/>
              <p:nvPr/>
            </p:nvSpPr>
            <p:spPr>
              <a:xfrm>
                <a:off x="1120775" y="1263519"/>
                <a:ext cx="5613512" cy="50783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hangingPunct="0"/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Для ускорения решения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можно использовать специальную структуру данных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– </a:t>
                </a:r>
                <a:r>
                  <a:rPr lang="ru-RU" dirty="0">
                    <a:solidFill>
                      <a:srgbClr val="0070C0"/>
                    </a:solidFill>
                    <a:latin typeface="+mj-lt"/>
                    <a:ea typeface="+mj-ea"/>
                    <a:cs typeface="+mj-cs"/>
                    <a:sym typeface="Calibri"/>
                  </a:rPr>
                  <a:t>приоритетную очередь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Она хранит множество объектов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каждому из которых поставлено в соответствии число – его приоритет и поддерживает операции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:endParaRPr lang="ru-RU" dirty="0"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Получение элемента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имеющего минимальный приоритет</a:t>
                </a:r>
                <a:endParaRPr lang="en-US" dirty="0"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Добавление нового элемента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Удаление элемента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Обновление приоритета элемента</a:t>
                </a:r>
              </a:p>
              <a:p>
                <a:pPr hangingPunct="0"/>
                <a:endParaRPr lang="ru-RU" dirty="0">
                  <a:latin typeface="+mj-lt"/>
                  <a:ea typeface="+mj-ea"/>
                  <a:cs typeface="+mj-cs"/>
                  <a:sym typeface="Calibri"/>
                </a:endParaRPr>
              </a:p>
              <a:p>
                <a:pPr hangingPunct="0"/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Будучи реализованной с использованием двоичный кучи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асимптотические сложности всех вышеперечисленных операций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𝑙𝑜𝑔𝑁</m:t>
                        </m:r>
                      </m:e>
                    </m:d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𝑁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–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количество элементов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в куче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.</a:t>
                </a:r>
                <a:endParaRPr lang="ru-RU" dirty="0">
                  <a:latin typeface="+mj-lt"/>
                  <a:ea typeface="+mj-ea"/>
                  <a:cs typeface="+mj-cs"/>
                  <a:sym typeface="Calibri"/>
                </a:endParaRPr>
              </a:p>
              <a:p>
                <a:pPr hangingPunct="0"/>
                <a:endParaRPr lang="ru-RU" dirty="0">
                  <a:latin typeface="+mj-lt"/>
                  <a:ea typeface="+mj-ea"/>
                  <a:cs typeface="+mj-cs"/>
                  <a:sym typeface="Calibri"/>
                </a:endParaRPr>
              </a:p>
              <a:p>
                <a:pPr hangingPunct="0"/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Ускорим же наш с использованием этой структуры данных!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03E415-838F-72CF-C23E-6DB4D5916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775" y="1263519"/>
                <a:ext cx="5613512" cy="5078311"/>
              </a:xfrm>
              <a:prstGeom prst="rect">
                <a:avLst/>
              </a:prstGeom>
              <a:blipFill>
                <a:blip r:embed="rId3"/>
                <a:stretch>
                  <a:fillRect l="-1806" t="-499" b="-99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Binary heap - Wikiwand">
            <a:extLst>
              <a:ext uri="{FF2B5EF4-FFF2-40B4-BE49-F238E27FC236}">
                <a16:creationId xmlns:a16="http://schemas.microsoft.com/office/drawing/2014/main" id="{911F1C15-F251-97BC-959B-233420F5C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287" y="1263519"/>
            <a:ext cx="4692622" cy="303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86574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r>
              <a:rPr lang="en-US" dirty="0"/>
              <a:t>: </a:t>
            </a:r>
            <a:r>
              <a:rPr lang="ru-RU" dirty="0"/>
              <a:t>реализация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FCE55-4BE7-40A2-1930-86E1591FC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1791515"/>
            <a:ext cx="6018188" cy="3916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64AECA-566A-531D-71F9-EF24FE521F4F}"/>
              </a:ext>
            </a:extLst>
          </p:cNvPr>
          <p:cNvSpPr txBox="1"/>
          <p:nvPr/>
        </p:nvSpPr>
        <p:spPr>
          <a:xfrm>
            <a:off x="1120775" y="1145186"/>
            <a:ext cx="984552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kumimoji="0" lang="ru-RU" sz="180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rPr>
              <a:t>К сожалению</a:t>
            </a:r>
            <a:r>
              <a:rPr kumimoji="0" lang="en-US" sz="180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rPr>
              <a:t>в </a:t>
            </a:r>
            <a:r>
              <a:rPr kumimoji="0" lang="en-US" sz="180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rPr>
              <a:t>Python3 </a:t>
            </a:r>
            <a:r>
              <a:rPr kumimoji="0" lang="ru-RU" sz="180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нет встроенной приоритетной кучи</a:t>
            </a:r>
            <a:r>
              <a:rPr kumimoji="0" lang="en-US" sz="180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поэтому класс </a:t>
            </a:r>
            <a:r>
              <a:rPr kumimoji="0" lang="en-US" sz="1800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priority_heap</a:t>
            </a:r>
            <a:r>
              <a:rPr kumimoji="0" lang="en-US" sz="180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rPr>
              <a:t>придется писать самостоятельно</a:t>
            </a:r>
            <a:r>
              <a:rPr kumimoji="0" lang="en-US" sz="180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B38BFE-C1CF-0082-AC15-C8FE3AA686AF}"/>
                  </a:ext>
                </a:extLst>
              </p:cNvPr>
              <p:cNvSpPr txBox="1"/>
              <p:nvPr/>
            </p:nvSpPr>
            <p:spPr>
              <a:xfrm>
                <a:off x="1120775" y="5852663"/>
                <a:ext cx="9845522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hangingPunct="0"/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Асимптотика такого решения –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𝑂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𝐸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𝑉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⁡|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|)</m:t>
                    </m:r>
                  </m:oMath>
                </a14:m>
                <a:endParaRPr kumimoji="0" lang="en-US" sz="180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B38BFE-C1CF-0082-AC15-C8FE3AA68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775" y="5852663"/>
                <a:ext cx="9845522" cy="369330"/>
              </a:xfrm>
              <a:prstGeom prst="rect">
                <a:avLst/>
              </a:prstGeom>
              <a:blipFill>
                <a:blip r:embed="rId4"/>
                <a:stretch>
                  <a:fillRect l="-1031" t="-6452" b="-225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39C509-E942-63DB-0F77-C5597E56BA05}"/>
                  </a:ext>
                </a:extLst>
              </p:cNvPr>
              <p:cNvSpPr txBox="1"/>
              <p:nvPr/>
            </p:nvSpPr>
            <p:spPr>
              <a:xfrm>
                <a:off x="7519594" y="1863711"/>
                <a:ext cx="4007893" cy="3416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hangingPunct="0"/>
                <a:r>
                  <a:rPr kumimoji="0" lang="ru-RU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Заметка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:r>
                  <a:rPr kumimoji="0" lang="ru-RU" sz="1800" i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Асимптотику просто посчитать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заметив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сии факты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</a:p>
              <a:p>
                <a:pPr hangingPunct="0"/>
                <a:endParaRPr lang="ru-RU" dirty="0"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Операции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min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re</a:t>
                </a:r>
                <a:r>
                  <a:rPr lang="en-US" dirty="0">
                    <a:solidFill>
                      <a:srgbClr val="0070C0"/>
                    </a:solidFill>
                    <a:latin typeface="+mj-lt"/>
                    <a:ea typeface="+mj-ea"/>
                    <a:cs typeface="+mj-cs"/>
                    <a:sym typeface="Calibri"/>
                  </a:rPr>
                  <a:t>move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вызываются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𝑂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(|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|)</m:t>
                    </m:r>
                  </m:oMath>
                </a14:m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раз</a:t>
                </a:r>
                <a:endParaRPr kumimoji="0" lang="en-US" sz="180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Операция </a:t>
                </a:r>
                <a:r>
                  <a:rPr kumimoji="0" lang="en-US" sz="1800" u="none" strike="noStrike" cap="none" spc="0" normalizeH="0" baseline="0" dirty="0" err="1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update_priority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вызывается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𝑂</m:t>
                    </m:r>
                    <m:d>
                      <m:dPr>
                        <m:ctrlP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0" lang="en-U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раз в худшем случае</a:t>
                </a:r>
                <a:endParaRPr kumimoji="0" lang="en-US" sz="180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Для двоичной кучи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все вышеупомянутые операции выполняются за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𝑂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⁡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𝑁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)</m:t>
                    </m:r>
                  </m:oMath>
                </a14:m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𝑁</m:t>
                    </m:r>
                  </m:oMath>
                </a14:m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</a:t>
                </a:r>
                <a:r>
                  <a:rPr kumimoji="0" lang="ru-RU" sz="1800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свою очередь пропорционально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endParaRPr kumimoji="0" lang="ru-RU" sz="180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39C509-E942-63DB-0F77-C5597E56B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594" y="1863711"/>
                <a:ext cx="4007893" cy="3416318"/>
              </a:xfrm>
              <a:prstGeom prst="rect">
                <a:avLst/>
              </a:prstGeom>
              <a:blipFill>
                <a:blip r:embed="rId5"/>
                <a:stretch>
                  <a:fillRect l="-2532" t="-741" r="-2215" b="-22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84289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Задача вторая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305DC-8ADD-2F8A-232A-7F4CB559F9E8}"/>
              </a:ext>
            </a:extLst>
          </p:cNvPr>
          <p:cNvSpPr txBox="1"/>
          <p:nvPr/>
        </p:nvSpPr>
        <p:spPr>
          <a:xfrm>
            <a:off x="1001549" y="1633589"/>
            <a:ext cx="1018890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Дан </a:t>
            </a:r>
            <a:r>
              <a:rPr kumimoji="0" lang="ru-RU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взвешенный ориентированный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граф </a:t>
            </a:r>
            <a:r>
              <a:rPr kumimoji="0" lang="en-GB" sz="1800" b="0" i="1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G(V,</a:t>
            </a:r>
            <a:r>
              <a:rPr kumimoji="0" lang="ru-RU" sz="1800" b="0" i="1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en-GB" sz="1800" b="0" i="1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E)</a:t>
            </a: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без </a:t>
            </a: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ребер </a:t>
            </a:r>
            <a:r>
              <a:rPr kumimoji="0" lang="ru-RU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отрицательного веса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  <a:b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</a:b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Найти </a:t>
            </a:r>
            <a:r>
              <a:rPr kumimoji="0" lang="ru-RU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оптимальный путь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от некоторой вершины </a:t>
            </a:r>
            <a:r>
              <a:rPr kumimoji="0" lang="en-US" sz="1800" i="1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</a:t>
            </a:r>
            <a:r>
              <a:rPr lang="en-US" i="1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Calibri"/>
              </a:rPr>
              <a:t>tart</a:t>
            </a: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графа </a:t>
            </a:r>
            <a:r>
              <a:rPr kumimoji="0" lang="en-GB" sz="1800" i="1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</a:t>
            </a: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до вершины </a:t>
            </a: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end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E85AECD-A89C-5212-A340-C2E209CAD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663" y="2357715"/>
            <a:ext cx="4272674" cy="416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2145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Алгоритм </a:t>
            </a:r>
            <a:r>
              <a:rPr lang="en-US" dirty="0"/>
              <a:t>A*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13D358-2824-4C8E-E125-2E64A6B6ABAA}"/>
                  </a:ext>
                </a:extLst>
              </p:cNvPr>
              <p:cNvSpPr txBox="1"/>
              <p:nvPr/>
            </p:nvSpPr>
            <p:spPr>
              <a:xfrm>
                <a:off x="1120775" y="1263519"/>
                <a:ext cx="9726294" cy="45243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hangingPunct="0"/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Применять алгоритм </a:t>
                </a:r>
                <a:r>
                  <a:rPr lang="ru-RU" dirty="0" err="1">
                    <a:latin typeface="+mj-lt"/>
                    <a:ea typeface="+mj-ea"/>
                    <a:cs typeface="+mj-cs"/>
                    <a:sym typeface="Calibri"/>
                  </a:rPr>
                  <a:t>Дейкстры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 в такой ситуации – </a:t>
                </a:r>
                <a:r>
                  <a:rPr lang="ru-RU" dirty="0" err="1">
                    <a:latin typeface="+mj-lt"/>
                    <a:ea typeface="+mj-ea"/>
                    <a:cs typeface="+mj-cs"/>
                    <a:sym typeface="Calibri"/>
                  </a:rPr>
                  <a:t>неоптимально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ведь вершина </a:t>
                </a:r>
                <a:r>
                  <a:rPr lang="en-US" i="1" dirty="0">
                    <a:solidFill>
                      <a:srgbClr val="0070C0"/>
                    </a:solidFill>
                    <a:latin typeface="+mj-lt"/>
                    <a:ea typeface="+mj-ea"/>
                    <a:cs typeface="+mj-cs"/>
                    <a:sym typeface="Calibri"/>
                  </a:rPr>
                  <a:t>end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может быть совсем недалеко от вершины </a:t>
                </a:r>
                <a:r>
                  <a:rPr lang="en-US" i="1" dirty="0">
                    <a:solidFill>
                      <a:srgbClr val="0070C0"/>
                    </a:solidFill>
                    <a:latin typeface="+mj-lt"/>
                    <a:ea typeface="+mj-ea"/>
                    <a:cs typeface="+mj-cs"/>
                    <a:sym typeface="Calibri"/>
                  </a:rPr>
                  <a:t>start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а алгоритм </a:t>
                </a:r>
                <a:r>
                  <a:rPr lang="ru-RU" dirty="0" err="1">
                    <a:latin typeface="+mj-lt"/>
                    <a:ea typeface="+mj-ea"/>
                    <a:cs typeface="+mj-cs"/>
                    <a:sym typeface="Calibri"/>
                  </a:rPr>
                  <a:t>Дейкстры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 никак не учитывает этот фактор при итерировании по графу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: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действительно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мы никак не оцениваем то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сколько нам </a:t>
                </a:r>
                <a:r>
                  <a:rPr lang="ru-RU" b="1" dirty="0">
                    <a:latin typeface="+mj-lt"/>
                    <a:ea typeface="+mj-ea"/>
                    <a:cs typeface="+mj-cs"/>
                    <a:sym typeface="Calibri"/>
                  </a:rPr>
                  <a:t>примерно осталось идти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до </a:t>
                </a:r>
                <a:r>
                  <a:rPr lang="en-US" i="1" dirty="0">
                    <a:solidFill>
                      <a:srgbClr val="0070C0"/>
                    </a:solidFill>
                    <a:latin typeface="+mj-lt"/>
                    <a:ea typeface="+mj-ea"/>
                    <a:cs typeface="+mj-cs"/>
                    <a:sym typeface="Calibri"/>
                  </a:rPr>
                  <a:t>end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при выборе оптимальной вершины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поэтому может получиться так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что истинная оптимальная вершина была проигнорирована в угоду другим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располагающимся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однако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близко к </a:t>
                </a:r>
                <a:r>
                  <a:rPr lang="en-US" i="1" dirty="0">
                    <a:solidFill>
                      <a:srgbClr val="0070C0"/>
                    </a:solidFill>
                    <a:latin typeface="+mj-lt"/>
                    <a:ea typeface="+mj-ea"/>
                    <a:cs typeface="+mj-cs"/>
                    <a:sym typeface="Calibri"/>
                  </a:rPr>
                  <a:t>start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.</a:t>
                </a:r>
              </a:p>
              <a:p>
                <a:pPr hangingPunct="0"/>
                <a:endParaRPr lang="ru-RU" b="1" dirty="0">
                  <a:latin typeface="+mj-lt"/>
                  <a:ea typeface="+mj-ea"/>
                  <a:cs typeface="+mj-cs"/>
                  <a:sym typeface="Calibri"/>
                </a:endParaRPr>
              </a:p>
              <a:p>
                <a:pPr hangingPunct="0"/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Применим эту идею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: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введем функцию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h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оценивающую то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сколько осталось идти до вершины </a:t>
                </a:r>
                <a:r>
                  <a:rPr lang="en-US" i="1" dirty="0">
                    <a:solidFill>
                      <a:srgbClr val="0070C0"/>
                    </a:solidFill>
                    <a:latin typeface="+mj-lt"/>
                    <a:ea typeface="+mj-ea"/>
                    <a:cs typeface="+mj-cs"/>
                    <a:sym typeface="Calibri"/>
                  </a:rPr>
                  <a:t>end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.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 Назовем ее </a:t>
                </a:r>
                <a:r>
                  <a:rPr lang="ru-RU" b="1" dirty="0">
                    <a:latin typeface="+mj-lt"/>
                    <a:ea typeface="+mj-ea"/>
                    <a:cs typeface="+mj-cs"/>
                    <a:sym typeface="Calibri"/>
                  </a:rPr>
                  <a:t>эвристикой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.</a:t>
                </a:r>
              </a:p>
              <a:p>
                <a:pPr hangingPunct="0"/>
                <a:endParaRPr lang="en-US" dirty="0">
                  <a:latin typeface="+mj-lt"/>
                  <a:ea typeface="+mj-ea"/>
                  <a:cs typeface="+mj-cs"/>
                  <a:sym typeface="Calibri"/>
                </a:endParaRPr>
              </a:p>
              <a:p>
                <a:pPr hangingPunct="0"/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Теперь же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в качестве оптимальной вершины будем выбирать не ту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которая ближе к началу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а ту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для которой сумма расстояния от 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start </a:t>
                </a:r>
                <a:r>
                  <a:rPr lang="en-US" dirty="0" err="1">
                    <a:latin typeface="+mj-lt"/>
                    <a:ea typeface="+mj-ea"/>
                    <a:cs typeface="+mj-cs"/>
                    <a:sym typeface="Calibri"/>
                  </a:rPr>
                  <a:t>и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 оценки расстояния до 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end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 минимальна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.</a:t>
                </a:r>
                <a:endParaRPr lang="ru-RU" dirty="0">
                  <a:latin typeface="+mj-lt"/>
                  <a:ea typeface="+mj-ea"/>
                  <a:cs typeface="+mj-cs"/>
                  <a:sym typeface="Calibri"/>
                </a:endParaRPr>
              </a:p>
              <a:p>
                <a:pPr hangingPunct="0"/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Формально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𝑎𝑟𝑔𝑚𝑖𝑛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>
                    <a:latin typeface="+mj-lt"/>
                    <a:sym typeface="Calibri"/>
                  </a:rPr>
                  <a:t>.</a:t>
                </a:r>
              </a:p>
              <a:p>
                <a:pPr hangingPunct="0"/>
                <a:endParaRPr lang="en-US" dirty="0">
                  <a:latin typeface="+mj-lt"/>
                  <a:sym typeface="Calibri"/>
                </a:endParaRPr>
              </a:p>
              <a:p>
                <a:pPr hangingPunct="0"/>
                <a:r>
                  <a:rPr lang="ru-RU" dirty="0">
                    <a:latin typeface="+mj-lt"/>
                    <a:sym typeface="Calibri"/>
                  </a:rPr>
                  <a:t>Заметим также</a:t>
                </a:r>
                <a:r>
                  <a:rPr lang="en-US" dirty="0">
                    <a:latin typeface="+mj-lt"/>
                    <a:sym typeface="Calibri"/>
                  </a:rPr>
                  <a:t>, </a:t>
                </a:r>
                <a:r>
                  <a:rPr lang="ru-RU" dirty="0">
                    <a:latin typeface="+mj-lt"/>
                    <a:sym typeface="Calibri"/>
                  </a:rPr>
                  <a:t>что останавливать алгоритм достаточно при достижении финальной вершины</a:t>
                </a:r>
                <a:r>
                  <a:rPr lang="en-US" dirty="0">
                    <a:latin typeface="+mj-lt"/>
                    <a:sym typeface="Calibri"/>
                  </a:rPr>
                  <a:t> </a:t>
                </a:r>
                <a:r>
                  <a:rPr lang="en-US" i="1" dirty="0">
                    <a:solidFill>
                      <a:srgbClr val="0070C0"/>
                    </a:solidFill>
                    <a:latin typeface="+mj-lt"/>
                    <a:sym typeface="Calibri"/>
                  </a:rPr>
                  <a:t>end</a:t>
                </a:r>
                <a:r>
                  <a:rPr lang="en-US" dirty="0">
                    <a:latin typeface="+mj-lt"/>
                    <a:sym typeface="Calibri"/>
                  </a:rPr>
                  <a:t>, </a:t>
                </a:r>
                <a:r>
                  <a:rPr lang="ru-RU" dirty="0">
                    <a:latin typeface="+mj-lt"/>
                    <a:sym typeface="Calibri"/>
                  </a:rPr>
                  <a:t>не обязательно обходить весь граф</a:t>
                </a:r>
                <a:r>
                  <a:rPr lang="en-US" dirty="0">
                    <a:latin typeface="+mj-lt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13D358-2824-4C8E-E125-2E64A6B6A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775" y="1263519"/>
                <a:ext cx="9726294" cy="4524313"/>
              </a:xfrm>
              <a:prstGeom prst="rect">
                <a:avLst/>
              </a:prstGeom>
              <a:blipFill>
                <a:blip r:embed="rId3"/>
                <a:stretch>
                  <a:fillRect l="-1044" t="-560" r="-1436" b="-14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19235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Алгоритм </a:t>
            </a:r>
            <a:r>
              <a:rPr lang="en-US" dirty="0"/>
              <a:t>A*: </a:t>
            </a:r>
            <a:r>
              <a:rPr lang="ru-RU" dirty="0"/>
              <a:t>типы эвристик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13D358-2824-4C8E-E125-2E64A6B6ABAA}"/>
                  </a:ext>
                </a:extLst>
              </p:cNvPr>
              <p:cNvSpPr txBox="1"/>
              <p:nvPr/>
            </p:nvSpPr>
            <p:spPr>
              <a:xfrm>
                <a:off x="1120775" y="1263519"/>
                <a:ext cx="9726294" cy="49412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hangingPunct="0"/>
                <a:r>
                  <a:rPr lang="ru-RU" dirty="0">
                    <a:latin typeface="+mj-lt"/>
                    <a:sym typeface="Calibri"/>
                  </a:rPr>
                  <a:t>К сожалению</a:t>
                </a:r>
                <a:r>
                  <a:rPr lang="en-US" dirty="0">
                    <a:latin typeface="+mj-lt"/>
                    <a:sym typeface="Calibri"/>
                  </a:rPr>
                  <a:t>, </a:t>
                </a:r>
                <a:r>
                  <a:rPr lang="ru-RU" dirty="0">
                    <a:latin typeface="+mj-lt"/>
                    <a:sym typeface="Calibri"/>
                  </a:rPr>
                  <a:t>выбор произвольной эвристической функции не гарантирует нам сохранение корректности модифицированного алгоритма </a:t>
                </a:r>
                <a:r>
                  <a:rPr lang="ru-RU" dirty="0" err="1">
                    <a:latin typeface="+mj-lt"/>
                    <a:sym typeface="Calibri"/>
                  </a:rPr>
                  <a:t>Дейкстры</a:t>
                </a:r>
                <a:r>
                  <a:rPr lang="ru-RU" dirty="0">
                    <a:latin typeface="+mj-lt"/>
                    <a:sym typeface="Calibri"/>
                  </a:rPr>
                  <a:t> (алгоритма </a:t>
                </a:r>
                <a:r>
                  <a:rPr lang="en-US" dirty="0">
                    <a:latin typeface="+mj-lt"/>
                    <a:sym typeface="Calibri"/>
                  </a:rPr>
                  <a:t>A*</a:t>
                </a:r>
                <a:r>
                  <a:rPr lang="ru-RU" dirty="0">
                    <a:latin typeface="+mj-lt"/>
                    <a:sym typeface="Calibri"/>
                  </a:rPr>
                  <a:t>)</a:t>
                </a:r>
                <a:r>
                  <a:rPr lang="en-US" dirty="0">
                    <a:latin typeface="+mj-lt"/>
                    <a:sym typeface="Calibri"/>
                  </a:rPr>
                  <a:t>.</a:t>
                </a:r>
                <a:r>
                  <a:rPr lang="ru-RU" dirty="0">
                    <a:latin typeface="+mj-lt"/>
                    <a:sym typeface="Calibri"/>
                  </a:rPr>
                  <a:t> Рано или поздно</a:t>
                </a:r>
                <a:r>
                  <a:rPr lang="en-US" dirty="0">
                    <a:latin typeface="+mj-lt"/>
                    <a:sym typeface="Calibri"/>
                  </a:rPr>
                  <a:t>, </a:t>
                </a:r>
                <a:r>
                  <a:rPr lang="ru-RU" dirty="0">
                    <a:latin typeface="+mj-lt"/>
                    <a:sym typeface="Calibri"/>
                  </a:rPr>
                  <a:t>искомая вершина будет найдена</a:t>
                </a:r>
                <a:r>
                  <a:rPr lang="en-US" dirty="0">
                    <a:latin typeface="+mj-lt"/>
                    <a:sym typeface="Calibri"/>
                  </a:rPr>
                  <a:t>, </a:t>
                </a:r>
                <a:r>
                  <a:rPr lang="ru-RU" dirty="0">
                    <a:latin typeface="+mj-lt"/>
                    <a:sym typeface="Calibri"/>
                  </a:rPr>
                  <a:t>однако в общем случае</a:t>
                </a:r>
                <a:r>
                  <a:rPr lang="en-US" dirty="0">
                    <a:latin typeface="+mj-lt"/>
                    <a:sym typeface="Calibri"/>
                  </a:rPr>
                  <a:t>, </a:t>
                </a:r>
                <a:r>
                  <a:rPr lang="ru-RU" dirty="0">
                    <a:latin typeface="+mj-lt"/>
                    <a:sym typeface="Calibri"/>
                  </a:rPr>
                  <a:t>расстояние может оказаться не кратчайшим</a:t>
                </a:r>
                <a:r>
                  <a:rPr lang="en-US" dirty="0">
                    <a:latin typeface="+mj-lt"/>
                    <a:sym typeface="Calibri"/>
                  </a:rPr>
                  <a:t>.</a:t>
                </a:r>
                <a:endParaRPr lang="ru-RU" dirty="0">
                  <a:latin typeface="+mj-lt"/>
                  <a:sym typeface="Calibri"/>
                </a:endParaRPr>
              </a:p>
              <a:p>
                <a:pPr hangingPunct="0"/>
                <a:endParaRPr lang="ru-RU" dirty="0">
                  <a:latin typeface="+mj-lt"/>
                  <a:sym typeface="Calibri"/>
                </a:endParaRPr>
              </a:p>
              <a:p>
                <a:pPr hangingPunct="0"/>
                <a:r>
                  <a:rPr lang="ru-RU" b="1" dirty="0">
                    <a:latin typeface="+mj-lt"/>
                    <a:sym typeface="Calibri"/>
                  </a:rPr>
                  <a:t>Утверждение</a:t>
                </a:r>
                <a:r>
                  <a:rPr lang="en-US" dirty="0">
                    <a:latin typeface="+mj-lt"/>
                    <a:sym typeface="Calibri"/>
                  </a:rPr>
                  <a:t>: </a:t>
                </a:r>
                <a:r>
                  <a:rPr lang="ru-RU" dirty="0">
                    <a:latin typeface="+mj-lt"/>
                    <a:sym typeface="Calibri"/>
                  </a:rPr>
                  <a:t>Чтобы алгоритм </a:t>
                </a:r>
                <a:r>
                  <a:rPr lang="en-US" dirty="0">
                    <a:latin typeface="+mj-lt"/>
                    <a:sym typeface="Calibri"/>
                  </a:rPr>
                  <a:t>A* </a:t>
                </a:r>
                <a:r>
                  <a:rPr lang="ru-RU" dirty="0">
                    <a:latin typeface="+mj-lt"/>
                    <a:sym typeface="Calibri"/>
                  </a:rPr>
                  <a:t>был оптимален</a:t>
                </a:r>
                <a:r>
                  <a:rPr lang="en-US" dirty="0">
                    <a:latin typeface="+mj-lt"/>
                    <a:sym typeface="Calibri"/>
                  </a:rPr>
                  <a:t>, </a:t>
                </a:r>
                <a:r>
                  <a:rPr lang="ru-RU" dirty="0">
                    <a:latin typeface="+mj-lt"/>
                    <a:sym typeface="Calibri"/>
                  </a:rPr>
                  <a:t>необходимо</a:t>
                </a:r>
                <a:r>
                  <a:rPr lang="en-US" dirty="0">
                    <a:latin typeface="+mj-lt"/>
                    <a:sym typeface="Calibri"/>
                  </a:rPr>
                  <a:t>, </a:t>
                </a:r>
                <a:r>
                  <a:rPr lang="ru-RU" dirty="0">
                    <a:latin typeface="+mj-lt"/>
                    <a:sym typeface="Calibri"/>
                  </a:rPr>
                  <a:t>чтобы эвристика была </a:t>
                </a:r>
                <a:r>
                  <a:rPr lang="ru-RU" b="1" dirty="0">
                    <a:latin typeface="+mj-lt"/>
                    <a:sym typeface="Calibri"/>
                  </a:rPr>
                  <a:t>допустимой</a:t>
                </a:r>
                <a:r>
                  <a:rPr lang="en-US" dirty="0">
                    <a:latin typeface="+mj-lt"/>
                    <a:sym typeface="Calibri"/>
                  </a:rPr>
                  <a:t>.</a:t>
                </a:r>
              </a:p>
              <a:p>
                <a:pPr hangingPunct="0"/>
                <a:endParaRPr lang="en-US" dirty="0">
                  <a:latin typeface="+mj-lt"/>
                  <a:sym typeface="Calibri"/>
                </a:endParaRPr>
              </a:p>
              <a:p>
                <a:pPr hangingPunct="0"/>
                <a:r>
                  <a:rPr lang="ru-RU" b="1" dirty="0">
                    <a:latin typeface="+mj-lt"/>
                    <a:sym typeface="Calibri"/>
                  </a:rPr>
                  <a:t>Определение</a:t>
                </a:r>
                <a:r>
                  <a:rPr lang="en-US" dirty="0">
                    <a:latin typeface="+mj-lt"/>
                    <a:sym typeface="Calibri"/>
                  </a:rPr>
                  <a:t>: </a:t>
                </a:r>
                <a:r>
                  <a:rPr lang="ru-RU" dirty="0">
                    <a:latin typeface="+mj-lt"/>
                    <a:sym typeface="Calibri"/>
                  </a:rPr>
                  <a:t>эвристика – допустима</a:t>
                </a:r>
                <a:r>
                  <a:rPr lang="en-US" dirty="0">
                    <a:latin typeface="+mj-lt"/>
                    <a:sym typeface="Calibri"/>
                  </a:rPr>
                  <a:t>, </a:t>
                </a:r>
                <a:r>
                  <a:rPr lang="ru-RU" dirty="0">
                    <a:latin typeface="+mj-lt"/>
                    <a:sym typeface="Calibri"/>
                  </a:rPr>
                  <a:t>если для любой выбранной вершины ее значение не превышает веса оптимального пути до конечной точки</a:t>
                </a:r>
                <a:r>
                  <a:rPr lang="en-US" dirty="0">
                    <a:latin typeface="+mj-lt"/>
                    <a:sym typeface="Calibri"/>
                  </a:rPr>
                  <a:t>.</a:t>
                </a:r>
              </a:p>
              <a:p>
                <a:pPr hangingPunct="0"/>
                <a:endParaRPr lang="en-US" dirty="0">
                  <a:latin typeface="+mj-lt"/>
                  <a:sym typeface="Calibri"/>
                </a:endParaRPr>
              </a:p>
              <a:p>
                <a:pPr hangingPunct="0"/>
                <a:r>
                  <a:rPr lang="ru-RU" dirty="0">
                    <a:latin typeface="+mj-lt"/>
                    <a:sym typeface="Calibri"/>
                  </a:rPr>
                  <a:t>Однако это условие не является достаточным</a:t>
                </a:r>
                <a:r>
                  <a:rPr lang="en-US" dirty="0">
                    <a:latin typeface="+mj-lt"/>
                    <a:sym typeface="Calibri"/>
                  </a:rPr>
                  <a:t>.</a:t>
                </a:r>
                <a:endParaRPr lang="ru-RU" dirty="0">
                  <a:latin typeface="+mj-lt"/>
                  <a:sym typeface="Calibri"/>
                </a:endParaRPr>
              </a:p>
              <a:p>
                <a:pPr hangingPunct="0"/>
                <a:endParaRPr lang="ru-RU" dirty="0">
                  <a:latin typeface="+mj-lt"/>
                  <a:sym typeface="Calibri"/>
                </a:endParaRPr>
              </a:p>
              <a:p>
                <a:pPr hangingPunct="0"/>
                <a:r>
                  <a:rPr lang="ru-RU" b="1" dirty="0">
                    <a:latin typeface="+mj-lt"/>
                    <a:sym typeface="Calibri"/>
                  </a:rPr>
                  <a:t>Утверждение</a:t>
                </a:r>
                <a:r>
                  <a:rPr lang="en-US" dirty="0">
                    <a:latin typeface="+mj-lt"/>
                    <a:sym typeface="Calibri"/>
                  </a:rPr>
                  <a:t>: </a:t>
                </a:r>
                <a:r>
                  <a:rPr lang="ru-RU" dirty="0">
                    <a:latin typeface="+mj-lt"/>
                    <a:sym typeface="Calibri"/>
                  </a:rPr>
                  <a:t>алгоритм </a:t>
                </a:r>
                <a:r>
                  <a:rPr lang="en-US" dirty="0">
                    <a:latin typeface="+mj-lt"/>
                    <a:sym typeface="Calibri"/>
                  </a:rPr>
                  <a:t>A* </a:t>
                </a:r>
                <a:r>
                  <a:rPr lang="ru-RU" dirty="0">
                    <a:latin typeface="+mj-lt"/>
                    <a:sym typeface="Calibri"/>
                  </a:rPr>
                  <a:t>– оптимален</a:t>
                </a:r>
                <a:r>
                  <a:rPr lang="en-US" dirty="0">
                    <a:latin typeface="+mj-lt"/>
                    <a:sym typeface="Calibri"/>
                  </a:rPr>
                  <a:t>, </a:t>
                </a:r>
                <a:r>
                  <a:rPr lang="ru-RU" dirty="0">
                    <a:latin typeface="+mj-lt"/>
                    <a:sym typeface="Calibri"/>
                  </a:rPr>
                  <a:t>если эвристика </a:t>
                </a:r>
                <a:r>
                  <a:rPr lang="ru-RU" b="1" dirty="0">
                    <a:latin typeface="+mj-lt"/>
                    <a:sym typeface="Calibri"/>
                  </a:rPr>
                  <a:t>монотонна</a:t>
                </a:r>
                <a:r>
                  <a:rPr lang="en-US" dirty="0">
                    <a:latin typeface="+mj-lt"/>
                    <a:sym typeface="Calibri"/>
                  </a:rPr>
                  <a:t>.</a:t>
                </a:r>
              </a:p>
              <a:p>
                <a:pPr hangingPunct="0"/>
                <a:endParaRPr lang="en-US" dirty="0">
                  <a:latin typeface="+mj-lt"/>
                  <a:sym typeface="Calibri"/>
                </a:endParaRPr>
              </a:p>
              <a:p>
                <a:pPr hangingPunct="0"/>
                <a:r>
                  <a:rPr lang="ru-RU" b="1" dirty="0">
                    <a:latin typeface="+mj-lt"/>
                    <a:sym typeface="Calibri"/>
                  </a:rPr>
                  <a:t>Определение</a:t>
                </a:r>
                <a:r>
                  <a:rPr lang="en-US" dirty="0">
                    <a:latin typeface="+mj-lt"/>
                    <a:sym typeface="Calibri"/>
                  </a:rPr>
                  <a:t>: </a:t>
                </a:r>
                <a:r>
                  <a:rPr lang="ru-RU" dirty="0">
                    <a:latin typeface="+mj-lt"/>
                    <a:sym typeface="Calibri"/>
                  </a:rPr>
                  <a:t>эвристика – монотонна</a:t>
                </a:r>
                <a:r>
                  <a:rPr lang="en-US" dirty="0">
                    <a:latin typeface="+mj-lt"/>
                    <a:sym typeface="Calibri"/>
                  </a:rPr>
                  <a:t>, </a:t>
                </a:r>
                <a:r>
                  <a:rPr lang="ru-RU" dirty="0">
                    <a:latin typeface="+mj-lt"/>
                    <a:sym typeface="Calibri"/>
                  </a:rPr>
                  <a:t>если для любого выбранного ребра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1 →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2</m:t>
                    </m:r>
                  </m:oMath>
                </a14:m>
                <a:r>
                  <a:rPr lang="ru-RU" dirty="0">
                    <a:latin typeface="+mj-lt"/>
                    <a:sym typeface="Calibri"/>
                  </a:rPr>
                  <a:t> веса</a:t>
                </a:r>
                <a:r>
                  <a:rPr lang="en-US" dirty="0">
                    <a:latin typeface="+mj-lt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r>
                  <a:rPr lang="en-US" dirty="0">
                    <a:latin typeface="+mj-lt"/>
                    <a:sym typeface="Calibri"/>
                  </a:rPr>
                  <a:t> </a:t>
                </a:r>
                <a:r>
                  <a:rPr lang="ru-RU" dirty="0">
                    <a:latin typeface="+mj-lt"/>
                    <a:sym typeface="Calibri"/>
                  </a:rPr>
                  <a:t>выполняется условие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r>
                  <a:rPr lang="en-US" dirty="0">
                    <a:latin typeface="+mj-lt"/>
                    <a:sym typeface="Calibri"/>
                  </a:rPr>
                  <a:t>, </a:t>
                </a:r>
                <a:r>
                  <a:rPr lang="ru-RU" dirty="0">
                    <a:latin typeface="+mj-lt"/>
                    <a:sym typeface="Calibri"/>
                  </a:rPr>
                  <a:t>причем</a:t>
                </a:r>
                <a:r>
                  <a:rPr lang="en-US" dirty="0">
                    <a:latin typeface="+mj-lt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𝑒𝑛𝑑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latin typeface="+mj-lt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13D358-2824-4C8E-E125-2E64A6B6A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775" y="1263519"/>
                <a:ext cx="9726294" cy="4941287"/>
              </a:xfrm>
              <a:prstGeom prst="rect">
                <a:avLst/>
              </a:prstGeom>
              <a:blipFill>
                <a:blip r:embed="rId3"/>
                <a:stretch>
                  <a:fillRect l="-1044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04344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Алгоритм </a:t>
            </a:r>
            <a:r>
              <a:rPr lang="en-US" dirty="0"/>
              <a:t>A*: </a:t>
            </a:r>
            <a:r>
              <a:rPr lang="ru-RU" dirty="0"/>
              <a:t>примеры эвристик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3D358-2824-4C8E-E125-2E64A6B6ABAA}"/>
              </a:ext>
            </a:extLst>
          </p:cNvPr>
          <p:cNvSpPr txBox="1"/>
          <p:nvPr/>
        </p:nvSpPr>
        <p:spPr>
          <a:xfrm>
            <a:off x="1120775" y="1116096"/>
            <a:ext cx="972629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ru-RU" b="0" i="0" dirty="0">
                <a:solidFill>
                  <a:srgbClr val="222222"/>
                </a:solidFill>
                <a:effectLst/>
                <a:latin typeface="+mj-lt"/>
              </a:rPr>
              <a:t>Поведение алгоритма сильно зависит от того, какая эвристика используется. В свою очередь, выбор эвристики зависит от постановки задачи. Часто А* используется для моделирования перемещения по поверхности, покрытой координатной сеткой.</a:t>
            </a:r>
            <a:endParaRPr lang="en-US" dirty="0">
              <a:latin typeface="+mj-lt"/>
              <a:sym typeface="Calibri"/>
            </a:endParaRPr>
          </a:p>
        </p:txBody>
      </p:sp>
      <p:pic>
        <p:nvPicPr>
          <p:cNvPr id="5125" name="Picture 5">
            <a:extLst>
              <a:ext uri="{FF2B5EF4-FFF2-40B4-BE49-F238E27FC236}">
                <a16:creationId xmlns:a16="http://schemas.microsoft.com/office/drawing/2014/main" id="{573D4EA5-DEC3-1067-6FF7-408E979AE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456" y="2096886"/>
            <a:ext cx="4613088" cy="198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A225E-D01E-D9C6-214C-AD1FEB49EE78}"/>
                  </a:ext>
                </a:extLst>
              </p:cNvPr>
              <p:cNvSpPr txBox="1"/>
              <p:nvPr/>
            </p:nvSpPr>
            <p:spPr>
              <a:xfrm>
                <a:off x="1120775" y="4136397"/>
                <a:ext cx="9726294" cy="29207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ru-RU" dirty="0">
                    <a:solidFill>
                      <a:srgbClr val="222222"/>
                    </a:solidFill>
                    <a:latin typeface="+mj-lt"/>
                    <a:sym typeface="Calibri"/>
                  </a:rPr>
                  <a:t>Если перемещаться можно только в 4-х направлениях</a:t>
                </a:r>
                <a:r>
                  <a:rPr lang="en-US" dirty="0">
                    <a:solidFill>
                      <a:srgbClr val="222222"/>
                    </a:solidFill>
                    <a:latin typeface="+mj-lt"/>
                    <a:sym typeface="Calibri"/>
                  </a:rPr>
                  <a:t>, </a:t>
                </a:r>
                <a:r>
                  <a:rPr lang="ru-RU" dirty="0">
                    <a:solidFill>
                      <a:srgbClr val="222222"/>
                    </a:solidFill>
                    <a:latin typeface="+mj-lt"/>
                    <a:sym typeface="Calibri"/>
                  </a:rPr>
                  <a:t>следует применить норму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  <a:sym typeface="Calibri"/>
                  </a:rPr>
                  <a:t> </a:t>
                </a:r>
                <a:r>
                  <a:rPr lang="ru-RU" dirty="0">
                    <a:latin typeface="+mj-lt"/>
                    <a:sym typeface="Calibri"/>
                  </a:rPr>
                  <a:t>(Манхэттенское расстояние</a:t>
                </a:r>
                <a:r>
                  <a:rPr lang="en-US" dirty="0">
                    <a:latin typeface="+mj-lt"/>
                    <a:sym typeface="Calibri"/>
                  </a:rPr>
                  <a:t>):</a:t>
                </a:r>
                <a:br>
                  <a:rPr lang="en-US" dirty="0">
                    <a:latin typeface="+mj-lt"/>
                    <a:sym typeface="Calibri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𝑒𝑛𝑑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𝑒𝑛𝑑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+|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𝑒𝑛𝑑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endParaRPr lang="en-US" dirty="0">
                  <a:latin typeface="+mj-lt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ru-RU" dirty="0">
                    <a:solidFill>
                      <a:srgbClr val="222222"/>
                    </a:solidFill>
                    <a:latin typeface="+mj-lt"/>
                    <a:sym typeface="Calibri"/>
                  </a:rPr>
                  <a:t>Если перемещаться можно в 8-ми направлениях (добавляются диагонали)</a:t>
                </a:r>
                <a:r>
                  <a:rPr lang="en-US" dirty="0">
                    <a:solidFill>
                      <a:srgbClr val="222222"/>
                    </a:solidFill>
                    <a:latin typeface="+mj-lt"/>
                    <a:sym typeface="Calibri"/>
                  </a:rPr>
                  <a:t>, </a:t>
                </a:r>
                <a:r>
                  <a:rPr lang="ru-RU" dirty="0">
                    <a:solidFill>
                      <a:srgbClr val="222222"/>
                    </a:solidFill>
                    <a:latin typeface="+mj-lt"/>
                    <a:sym typeface="Calibri"/>
                  </a:rPr>
                  <a:t>следует применить норму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ru-RU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  <a:sym typeface="Calibri"/>
                  </a:rPr>
                  <a:t> </a:t>
                </a:r>
                <a:r>
                  <a:rPr lang="ru-RU" dirty="0">
                    <a:latin typeface="+mj-lt"/>
                    <a:sym typeface="Calibri"/>
                  </a:rPr>
                  <a:t>(расстояние Чебышева</a:t>
                </a:r>
                <a:r>
                  <a:rPr lang="en-US" dirty="0">
                    <a:latin typeface="+mj-lt"/>
                    <a:sym typeface="Calibri"/>
                  </a:rPr>
                  <a:t>):</a:t>
                </a:r>
                <a:br>
                  <a:rPr lang="en-US" dirty="0">
                    <a:latin typeface="+mj-lt"/>
                    <a:sym typeface="Calibri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m:rPr>
                            <m:nor/>
                          </m:rPr>
                          <a:rPr lang="en-RU" i="1"/>
                          <m:t>∞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𝑒𝑛𝑑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Calibri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𝑒𝑛𝑑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𝑒𝑛𝑑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latin typeface="+mj-lt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+mj-lt"/>
                    <a:sym typeface="Calibri"/>
                  </a:rPr>
                  <a:t>Если же перемещение не ограничено сеткой</a:t>
                </a:r>
                <a:r>
                  <a:rPr lang="en-US" dirty="0">
                    <a:latin typeface="+mj-lt"/>
                    <a:sym typeface="Calibri"/>
                  </a:rPr>
                  <a:t>, </a:t>
                </a:r>
                <a:r>
                  <a:rPr lang="ru-RU" dirty="0">
                    <a:latin typeface="+mj-lt"/>
                    <a:sym typeface="Calibri"/>
                  </a:rPr>
                  <a:t>следует использовать норму того пространства</a:t>
                </a:r>
                <a:r>
                  <a:rPr lang="en-US" dirty="0">
                    <a:latin typeface="+mj-lt"/>
                    <a:sym typeface="Calibri"/>
                  </a:rPr>
                  <a:t>, </a:t>
                </a:r>
                <a:r>
                  <a:rPr lang="ru-RU" dirty="0">
                    <a:latin typeface="+mj-lt"/>
                    <a:sym typeface="Calibri"/>
                  </a:rPr>
                  <a:t>в котором решается задача (в нашем случае – двумерном)</a:t>
                </a:r>
                <a:r>
                  <a:rPr lang="en-US" dirty="0">
                    <a:latin typeface="+mj-lt"/>
                    <a:sym typeface="Calibri"/>
                  </a:rPr>
                  <a:t>:</a:t>
                </a:r>
                <a:br>
                  <a:rPr lang="en-US" dirty="0">
                    <a:latin typeface="+mj-lt"/>
                    <a:sym typeface="Calibri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𝑒𝑛𝑑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𝑣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Calibri"/>
                                  </a:rPr>
                                  <m:t>.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Calibri"/>
                                  </a:rPr>
                                  <m:t> 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𝑒𝑛𝑑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Calibri"/>
                                  </a:rPr>
                                  <m:t>.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+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𝑣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Calibri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Calibri"/>
                                  </a:rPr>
                                  <m:t> 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𝑒𝑛𝑑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Calibri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>
                  <a:latin typeface="+mj-lt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  <a:sym typeface="Calibri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A225E-D01E-D9C6-214C-AD1FEB49E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775" y="4136397"/>
                <a:ext cx="9726294" cy="2920734"/>
              </a:xfrm>
              <a:prstGeom prst="rect">
                <a:avLst/>
              </a:prstGeom>
              <a:blipFill>
                <a:blip r:embed="rId4"/>
                <a:stretch>
                  <a:fillRect l="-914" t="-866" r="-7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251594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Алгоритм </a:t>
            </a:r>
            <a:r>
              <a:rPr lang="en-US" dirty="0"/>
              <a:t>A*: </a:t>
            </a:r>
            <a:r>
              <a:rPr lang="ru-RU" dirty="0"/>
              <a:t>имплементация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3D358-2824-4C8E-E125-2E64A6B6ABAA}"/>
              </a:ext>
            </a:extLst>
          </p:cNvPr>
          <p:cNvSpPr txBox="1"/>
          <p:nvPr/>
        </p:nvSpPr>
        <p:spPr>
          <a:xfrm>
            <a:off x="1120775" y="1204093"/>
            <a:ext cx="972629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ru-RU" dirty="0">
                <a:latin typeface="+mj-lt"/>
                <a:sym typeface="Calibri"/>
              </a:rPr>
              <a:t>Имплементация алгоритма слабо отличается от алгоритма </a:t>
            </a:r>
            <a:r>
              <a:rPr lang="ru-RU" dirty="0" err="1">
                <a:latin typeface="+mj-lt"/>
                <a:sym typeface="Calibri"/>
              </a:rPr>
              <a:t>Дейкстры</a:t>
            </a:r>
            <a:r>
              <a:rPr lang="en-US" dirty="0">
                <a:latin typeface="+mj-lt"/>
                <a:sym typeface="Calibri"/>
              </a:rPr>
              <a:t>. </a:t>
            </a:r>
            <a:r>
              <a:rPr lang="ru-RU" dirty="0">
                <a:latin typeface="+mj-lt"/>
                <a:sym typeface="Calibri"/>
              </a:rPr>
              <a:t>Рассмотрим ее</a:t>
            </a:r>
            <a:r>
              <a:rPr lang="en-US" dirty="0">
                <a:latin typeface="+mj-lt"/>
                <a:sym typeface="Calibri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9763EC-BBEE-F3EA-CE6E-C51E5289C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1697282"/>
            <a:ext cx="4096684" cy="4659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838BFD-C896-7450-EF14-D59500DCD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537" y="2398955"/>
            <a:ext cx="5334235" cy="325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7894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Алгоритм </a:t>
            </a:r>
            <a:r>
              <a:rPr lang="en-US" dirty="0"/>
              <a:t>IDA*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F38D10-C7F8-E5E9-1692-80F29D64C4AE}"/>
              </a:ext>
            </a:extLst>
          </p:cNvPr>
          <p:cNvSpPr txBox="1"/>
          <p:nvPr/>
        </p:nvSpPr>
        <p:spPr>
          <a:xfrm>
            <a:off x="1120775" y="1397731"/>
            <a:ext cx="3182284" cy="4524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ru-RU" dirty="0">
                <a:latin typeface="+mj-lt"/>
                <a:sym typeface="Calibri"/>
              </a:rPr>
              <a:t>Получив</a:t>
            </a:r>
            <a:r>
              <a:rPr lang="en-US" dirty="0">
                <a:latin typeface="+mj-lt"/>
                <a:sym typeface="Calibri"/>
              </a:rPr>
              <a:t>, </a:t>
            </a:r>
            <a:r>
              <a:rPr lang="ru-RU" dirty="0">
                <a:latin typeface="+mj-lt"/>
                <a:sym typeface="Calibri"/>
              </a:rPr>
              <a:t>наконец</a:t>
            </a:r>
            <a:r>
              <a:rPr lang="en-US" dirty="0">
                <a:latin typeface="+mj-lt"/>
                <a:sym typeface="Calibri"/>
              </a:rPr>
              <a:t>, </a:t>
            </a:r>
            <a:r>
              <a:rPr lang="ru-RU" dirty="0">
                <a:latin typeface="+mj-lt"/>
                <a:sym typeface="Calibri"/>
              </a:rPr>
              <a:t>реализацию алгоритма </a:t>
            </a:r>
            <a:r>
              <a:rPr lang="en-US" dirty="0">
                <a:latin typeface="+mj-lt"/>
                <a:sym typeface="Calibri"/>
              </a:rPr>
              <a:t>A*, </a:t>
            </a:r>
            <a:r>
              <a:rPr lang="ru-RU" dirty="0">
                <a:latin typeface="+mj-lt"/>
                <a:sym typeface="Calibri"/>
              </a:rPr>
              <a:t>можно улучшить ее еще сильнее</a:t>
            </a:r>
            <a:r>
              <a:rPr lang="en-US" dirty="0">
                <a:latin typeface="+mj-lt"/>
                <a:sym typeface="Calibri"/>
              </a:rPr>
              <a:t>.</a:t>
            </a:r>
            <a:br>
              <a:rPr lang="en-US" dirty="0">
                <a:latin typeface="+mj-lt"/>
                <a:sym typeface="Calibri"/>
              </a:rPr>
            </a:br>
            <a:br>
              <a:rPr lang="en-US" dirty="0">
                <a:latin typeface="+mj-lt"/>
                <a:sym typeface="Calibri"/>
              </a:rPr>
            </a:br>
            <a:r>
              <a:rPr lang="ru-RU" dirty="0">
                <a:latin typeface="+mj-lt"/>
                <a:sym typeface="Calibri"/>
              </a:rPr>
              <a:t>Алгоритм </a:t>
            </a:r>
            <a:r>
              <a:rPr lang="en-US" dirty="0">
                <a:latin typeface="+mj-lt"/>
                <a:sym typeface="Calibri"/>
              </a:rPr>
              <a:t>A* </a:t>
            </a:r>
            <a:r>
              <a:rPr lang="ru-RU" dirty="0">
                <a:latin typeface="+mj-lt"/>
                <a:sym typeface="Calibri"/>
              </a:rPr>
              <a:t>достаточно быстрый</a:t>
            </a:r>
            <a:r>
              <a:rPr lang="en-US" dirty="0">
                <a:latin typeface="+mj-lt"/>
                <a:sym typeface="Calibri"/>
              </a:rPr>
              <a:t>, </a:t>
            </a:r>
            <a:r>
              <a:rPr lang="ru-RU" dirty="0">
                <a:latin typeface="+mj-lt"/>
                <a:sym typeface="Calibri"/>
              </a:rPr>
              <a:t>однако во многих случаях он находит не самый оптимальный путь</a:t>
            </a:r>
            <a:r>
              <a:rPr lang="en-US" dirty="0">
                <a:latin typeface="+mj-lt"/>
                <a:sym typeface="Calibri"/>
              </a:rPr>
              <a:t>.</a:t>
            </a:r>
          </a:p>
          <a:p>
            <a:pPr algn="ctr" hangingPunct="0"/>
            <a:endParaRPr lang="en-US" dirty="0">
              <a:latin typeface="+mj-lt"/>
              <a:sym typeface="Calibri"/>
            </a:endParaRPr>
          </a:p>
          <a:p>
            <a:pPr algn="ctr" hangingPunct="0"/>
            <a:r>
              <a:rPr lang="ru-RU" b="1" dirty="0">
                <a:latin typeface="+mj-lt"/>
                <a:sym typeface="Calibri"/>
              </a:rPr>
              <a:t>Идея</a:t>
            </a:r>
            <a:r>
              <a:rPr lang="en-US" b="1" dirty="0">
                <a:latin typeface="+mj-lt"/>
                <a:sym typeface="Calibri"/>
              </a:rPr>
              <a:t>:</a:t>
            </a:r>
            <a:r>
              <a:rPr lang="en-US" dirty="0">
                <a:latin typeface="+mj-lt"/>
                <a:sym typeface="Calibri"/>
              </a:rPr>
              <a:t> </a:t>
            </a:r>
            <a:r>
              <a:rPr lang="ru-RU" dirty="0">
                <a:latin typeface="+mj-lt"/>
                <a:sym typeface="Calibri"/>
              </a:rPr>
              <a:t>ограничим дальность (глубину) поиска вершины</a:t>
            </a:r>
            <a:r>
              <a:rPr lang="en-US" dirty="0">
                <a:latin typeface="+mj-lt"/>
                <a:sym typeface="Calibri"/>
              </a:rPr>
              <a:t> </a:t>
            </a:r>
            <a:r>
              <a:rPr lang="en-US" i="1" dirty="0">
                <a:solidFill>
                  <a:srgbClr val="0070C0"/>
                </a:solidFill>
                <a:latin typeface="+mj-lt"/>
                <a:sym typeface="Calibri"/>
              </a:rPr>
              <a:t>end</a:t>
            </a:r>
            <a:r>
              <a:rPr lang="en-US" dirty="0">
                <a:latin typeface="+mj-lt"/>
                <a:sym typeface="Calibri"/>
              </a:rPr>
              <a:t>, </a:t>
            </a:r>
            <a:r>
              <a:rPr lang="ru-RU" dirty="0">
                <a:latin typeface="+mj-lt"/>
                <a:sym typeface="Calibri"/>
              </a:rPr>
              <a:t>произведем поиск</a:t>
            </a:r>
            <a:r>
              <a:rPr lang="en-US" dirty="0">
                <a:latin typeface="+mj-lt"/>
                <a:sym typeface="Calibri"/>
              </a:rPr>
              <a:t>, </a:t>
            </a:r>
            <a:r>
              <a:rPr lang="ru-RU" dirty="0">
                <a:latin typeface="+mj-lt"/>
                <a:sym typeface="Calibri"/>
              </a:rPr>
              <a:t>и если не найдем вершину</a:t>
            </a:r>
            <a:r>
              <a:rPr lang="en-US" dirty="0">
                <a:latin typeface="+mj-lt"/>
                <a:sym typeface="Calibri"/>
              </a:rPr>
              <a:t>, </a:t>
            </a:r>
            <a:r>
              <a:rPr lang="ru-RU" dirty="0">
                <a:latin typeface="+mj-lt"/>
                <a:sym typeface="Calibri"/>
              </a:rPr>
              <a:t>увеличим глубину и повторим поиск еще раз (и так до тех пор</a:t>
            </a:r>
            <a:r>
              <a:rPr lang="en-US" dirty="0">
                <a:latin typeface="+mj-lt"/>
                <a:sym typeface="Calibri"/>
              </a:rPr>
              <a:t>, </a:t>
            </a:r>
            <a:r>
              <a:rPr lang="ru-RU" dirty="0">
                <a:latin typeface="+mj-lt"/>
                <a:sym typeface="Calibri"/>
              </a:rPr>
              <a:t>пока не найдем вершину)</a:t>
            </a:r>
            <a:r>
              <a:rPr lang="en-US" dirty="0">
                <a:latin typeface="+mj-lt"/>
                <a:sym typeface="Calibri"/>
              </a:rPr>
              <a:t>.</a:t>
            </a:r>
            <a:endParaRPr lang="ru-RU" i="1" dirty="0">
              <a:solidFill>
                <a:srgbClr val="0070C0"/>
              </a:solidFill>
              <a:latin typeface="+mj-lt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245534-65F9-2D65-C88C-3E7E6B56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04" y="1182578"/>
            <a:ext cx="5466116" cy="54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0986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Вывод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F38D10-C7F8-E5E9-1692-80F29D64C4AE}"/>
              </a:ext>
            </a:extLst>
          </p:cNvPr>
          <p:cNvSpPr txBox="1"/>
          <p:nvPr/>
        </p:nvSpPr>
        <p:spPr>
          <a:xfrm>
            <a:off x="1837839" y="2690337"/>
            <a:ext cx="8292166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ru-RU" dirty="0">
                <a:latin typeface="+mj-lt"/>
                <a:sym typeface="Calibri"/>
              </a:rPr>
              <a:t>Алгоритмы</a:t>
            </a:r>
            <a:r>
              <a:rPr lang="en-US" dirty="0">
                <a:latin typeface="+mj-lt"/>
                <a:sym typeface="Calibri"/>
              </a:rPr>
              <a:t>, </a:t>
            </a:r>
            <a:r>
              <a:rPr lang="ru-RU" dirty="0">
                <a:latin typeface="+mj-lt"/>
                <a:sym typeface="Calibri"/>
              </a:rPr>
              <a:t>рассмотренные сегодня</a:t>
            </a:r>
            <a:r>
              <a:rPr lang="en-US" dirty="0">
                <a:latin typeface="+mj-lt"/>
                <a:sym typeface="Calibri"/>
              </a:rPr>
              <a:t> </a:t>
            </a:r>
            <a:r>
              <a:rPr lang="ru-RU" dirty="0">
                <a:latin typeface="+mj-lt"/>
                <a:sym typeface="Calibri"/>
              </a:rPr>
              <a:t>– классические в решении задач поиска оптимального пути в графах</a:t>
            </a:r>
            <a:r>
              <a:rPr lang="en-US" dirty="0">
                <a:latin typeface="+mj-lt"/>
                <a:sym typeface="Calibri"/>
              </a:rPr>
              <a:t>.</a:t>
            </a:r>
          </a:p>
          <a:p>
            <a:pPr algn="ctr" hangingPunct="0"/>
            <a:endParaRPr lang="en-US" dirty="0">
              <a:latin typeface="+mj-lt"/>
              <a:sym typeface="Calibri"/>
            </a:endParaRPr>
          </a:p>
          <a:p>
            <a:pPr algn="ctr" hangingPunct="0"/>
            <a:r>
              <a:rPr lang="ru-RU" dirty="0">
                <a:latin typeface="+mj-lt"/>
                <a:sym typeface="Calibri"/>
              </a:rPr>
              <a:t>Они применяются во многих задах</a:t>
            </a:r>
            <a:r>
              <a:rPr lang="en-US" dirty="0">
                <a:latin typeface="+mj-lt"/>
                <a:sym typeface="Calibri"/>
              </a:rPr>
              <a:t>: </a:t>
            </a:r>
            <a:r>
              <a:rPr lang="ru-RU" dirty="0">
                <a:latin typeface="+mj-lt"/>
                <a:sym typeface="Calibri"/>
              </a:rPr>
              <a:t>от поиска оптимального маршрута на карте до нахождения лучшего хода в шахматной партии</a:t>
            </a:r>
            <a:r>
              <a:rPr lang="en-US" dirty="0">
                <a:latin typeface="+mj-lt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953008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93C7B5-F136-7E22-0DC5-D44D1D8B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2000" dirty="0" err="1">
                <a:solidFill>
                  <a:schemeClr val="bg2">
                    <a:lumMod val="50000"/>
                  </a:schemeClr>
                </a:solidFill>
              </a:rPr>
              <a:t>Лекц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я</a:t>
            </a:r>
          </a:p>
          <a:p>
            <a:r>
              <a:rPr lang="ru-RU" sz="2800" dirty="0" err="1">
                <a:solidFill>
                  <a:schemeClr val="bg2">
                    <a:lumMod val="50000"/>
                  </a:schemeClr>
                </a:solidFill>
              </a:rPr>
              <a:t>Имплементац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ru-RU" sz="2800" dirty="0">
                <a:solidFill>
                  <a:schemeClr val="bg2">
                    <a:lumMod val="50000"/>
                  </a:schemeClr>
                </a:solidFill>
              </a:rPr>
              <a:t>я и </a:t>
            </a:r>
            <a:r>
              <a:rPr lang="ru-RU" sz="2800" dirty="0" err="1">
                <a:solidFill>
                  <a:schemeClr val="bg2">
                    <a:lumMod val="50000"/>
                  </a:schemeClr>
                </a:solidFill>
              </a:rPr>
              <a:t>анализъ</a:t>
            </a:r>
            <a:endParaRPr lang="ru-RU" sz="2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ru-RU" dirty="0" err="1">
                <a:solidFill>
                  <a:schemeClr val="bg2">
                    <a:lumMod val="50000"/>
                  </a:schemeClr>
                </a:solidFill>
              </a:rPr>
              <a:t>Алгори</a:t>
            </a:r>
            <a:r>
              <a:rPr lang="ru-RU" b="0" i="0" dirty="0" err="1">
                <a:solidFill>
                  <a:schemeClr val="bg2">
                    <a:lumMod val="50000"/>
                  </a:schemeClr>
                </a:solidFill>
                <a:effectLst/>
              </a:rPr>
              <a:t>ѳ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</a:rPr>
              <a:t>м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IDA*</a:t>
            </a:r>
          </a:p>
          <a:p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Благодарю </a:t>
            </a:r>
            <a:r>
              <a:rPr lang="ru-RU" sz="2000" dirty="0" err="1">
                <a:solidFill>
                  <a:schemeClr val="bg2">
                    <a:lumMod val="50000"/>
                  </a:schemeClr>
                </a:solidFill>
              </a:rPr>
              <a:t>васъ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 за </a:t>
            </a:r>
            <a:r>
              <a:rPr lang="ru-RU" sz="2000" dirty="0" err="1">
                <a:solidFill>
                  <a:schemeClr val="bg2">
                    <a:lumMod val="50000"/>
                  </a:schemeClr>
                </a:solidFill>
              </a:rPr>
              <a:t>вниман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е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,</a:t>
            </a:r>
            <a:endParaRPr lang="ru-RU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ru-RU" sz="2800" dirty="0">
                <a:solidFill>
                  <a:schemeClr val="bg2">
                    <a:lumMod val="50000"/>
                  </a:schemeClr>
                </a:solidFill>
              </a:rPr>
              <a:t>Желаю ​</a:t>
            </a:r>
            <a:r>
              <a:rPr lang="ru-RU" sz="2800" dirty="0" err="1">
                <a:solidFill>
                  <a:schemeClr val="bg2">
                    <a:lumMod val="50000"/>
                  </a:schemeClr>
                </a:solidFill>
              </a:rPr>
              <a:t>всѣмъ</a:t>
            </a:r>
            <a:r>
              <a:rPr lang="ru-RU" sz="2800" dirty="0">
                <a:solidFill>
                  <a:schemeClr val="bg2">
                    <a:lumMod val="50000"/>
                  </a:schemeClr>
                </a:solidFill>
              </a:rPr>
              <a:t>​ </a:t>
            </a:r>
            <a:r>
              <a:rPr lang="ru-RU" sz="2800" dirty="0" err="1">
                <a:solidFill>
                  <a:schemeClr val="bg2">
                    <a:lumMod val="50000"/>
                  </a:schemeClr>
                </a:solidFill>
              </a:rPr>
              <a:t>хорошаго</a:t>
            </a:r>
            <a:r>
              <a:rPr lang="ru-RU" sz="2800" dirty="0">
                <a:solidFill>
                  <a:schemeClr val="bg2">
                    <a:lumMod val="50000"/>
                  </a:schemeClr>
                </a:solidFill>
              </a:rPr>
              <a:t> дня!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ru-RU" sz="2400" dirty="0" err="1">
                <a:solidFill>
                  <a:schemeClr val="bg2">
                    <a:lumMod val="50000"/>
                  </a:schemeClr>
                </a:solidFill>
              </a:rPr>
              <a:t>Леладзе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bg2">
                    <a:lumMod val="50000"/>
                  </a:schemeClr>
                </a:solidFill>
              </a:rPr>
              <a:t>Константинъ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bg2">
                    <a:lumMod val="50000"/>
                  </a:schemeClr>
                </a:solidFill>
              </a:rPr>
              <a:t>Григорьевичъ</a:t>
            </a:r>
            <a:endParaRPr lang="ru-RU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36295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/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R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3.  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Выполним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</m:oMath>
                </a14:m>
                <a:r>
                  <a:rPr kumimoji="0" lang="en-US" sz="180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итераций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На каждой из них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Выбере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с минимальным</a:t>
                </a:r>
                <a:r>
                  <a:rPr kumimoji="0" lang="ru-RU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значением</a:t>
                </a:r>
                <a:r>
                  <a:rPr kumimoji="0" lang="en-US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</m:oMath>
                </a14:m>
                <a:endParaRPr kumimoji="0" lang="en-US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Для каждого соседа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вершины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соединенного ней ребром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 весом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обновим метку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=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𝑒</m:t>
                    </m:r>
                  </m:oMath>
                </a14:m>
                <a:endParaRPr kumimoji="0" lang="en-US" sz="1800" b="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Удалим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</a:t>
                </a:r>
                <a:r>
                  <a:rPr kumimoji="0" lang="ru-RU" sz="1800" b="0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endParaRPr kumimoji="0" lang="ru-RU" sz="1800" b="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blipFill>
                <a:blip r:embed="rId3"/>
                <a:stretch>
                  <a:fillRect l="-1737" t="-617" r="-248" b="-370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/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Каждой вершине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𝑣</m:t>
                    </m:r>
                  </m:oMath>
                </a14:m>
                <a:r>
                  <a:rPr kumimoji="0" lang="en-US" sz="1800" b="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поставим в соответствие метку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𝑑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[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]</m:t>
                    </m:r>
                  </m:oMath>
                </a14:m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хранить которую будем в массиве</a:t>
                </a: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установим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𝑠𝑡𝑎𝑟𝑡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=0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sym typeface="Calibri"/>
                  </a:rPr>
                  <a:t>и</a:t>
                </a:r>
                <a:r>
                  <a:rPr lang="en-US" dirty="0">
                    <a:solidFill>
                      <a:srgbClr val="0070C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∞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∀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𝑠𝑡𝑎𝑟𝑡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sym typeface="Calibri"/>
                  </a:rPr>
                  <a:t> </a:t>
                </a:r>
                <a:endParaRPr lang="ru-RU" i="1" dirty="0">
                  <a:solidFill>
                    <a:srgbClr val="0070C0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Разделим вершины на два множества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 </a:t>
                </a:r>
                <a:r>
                  <a:rPr kumimoji="0" lang="ru-RU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U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 </a:t>
                </a:r>
                <a:r>
                  <a:rPr kumimoji="0" lang="ru-RU" sz="1800" b="1" u="none" strike="noStrike" cap="none" spc="0" normalizeH="0" baseline="0" dirty="0" err="1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непосещенные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вершины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Изначально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</m:oMath>
                </a14:m>
                <a:endParaRPr kumimoji="0" lang="en-US" sz="180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blipFill>
                <a:blip r:embed="rId4"/>
                <a:stretch>
                  <a:fillRect l="-902" t="-2083" b="-72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3389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/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R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3.  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Выполним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</m:oMath>
                </a14:m>
                <a:r>
                  <a:rPr kumimoji="0" lang="en-US" sz="180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итераций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На каждой из них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Выбере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с минимальным</a:t>
                </a:r>
                <a:r>
                  <a:rPr kumimoji="0" lang="ru-RU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значением</a:t>
                </a:r>
                <a:r>
                  <a:rPr kumimoji="0" lang="en-US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</m:oMath>
                </a14:m>
                <a:endParaRPr kumimoji="0" lang="en-US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Для каждого соседа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вершины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соединенного ней ребром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 весом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обновим метку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𝑤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=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𝑢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endParaRPr lang="en-US" dirty="0"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Удалим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</a:t>
                </a:r>
                <a:r>
                  <a:rPr kumimoji="0" lang="ru-RU" sz="1800" b="0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endParaRPr kumimoji="0" lang="ru-RU" sz="1800" b="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blipFill>
                <a:blip r:embed="rId3"/>
                <a:stretch>
                  <a:fillRect l="-1737" t="-617" r="-248" b="-370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F7B5A3F-A817-9DBD-E0D7-F9BCEFFD3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254" y="2956185"/>
            <a:ext cx="3908388" cy="34092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/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Каждой вершине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𝑣</m:t>
                    </m:r>
                  </m:oMath>
                </a14:m>
                <a:r>
                  <a:rPr kumimoji="0" lang="en-US" sz="1800" b="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поставим в соответствие метку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𝑑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[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]</m:t>
                    </m:r>
                  </m:oMath>
                </a14:m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хранить которую будем в массиве</a:t>
                </a: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установим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𝑠𝑡𝑎𝑟𝑡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=0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sym typeface="Calibri"/>
                  </a:rPr>
                  <a:t>и</a:t>
                </a:r>
                <a:r>
                  <a:rPr lang="en-US" dirty="0">
                    <a:solidFill>
                      <a:srgbClr val="0070C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∞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∀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𝑠𝑡𝑎𝑟𝑡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sym typeface="Calibri"/>
                  </a:rPr>
                  <a:t> </a:t>
                </a:r>
                <a:endParaRPr lang="ru-RU" i="1" dirty="0">
                  <a:solidFill>
                    <a:srgbClr val="0070C0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Разделим вершины на два множества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 </a:t>
                </a:r>
                <a:r>
                  <a:rPr kumimoji="0" lang="ru-RU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U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 </a:t>
                </a:r>
                <a:r>
                  <a:rPr kumimoji="0" lang="ru-RU" sz="1800" b="1" u="none" strike="noStrike" cap="none" spc="0" normalizeH="0" baseline="0" dirty="0" err="1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непосещенные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вершины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Изначально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</m:oMath>
                </a14:m>
                <a:endParaRPr kumimoji="0" lang="en-US" sz="180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blipFill>
                <a:blip r:embed="rId5"/>
                <a:stretch>
                  <a:fillRect l="-902" t="-2083" b="-72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E661CAC-64AD-8468-2C2C-C70085CDA50D}"/>
              </a:ext>
            </a:extLst>
          </p:cNvPr>
          <p:cNvSpPr txBox="1"/>
          <p:nvPr/>
        </p:nvSpPr>
        <p:spPr>
          <a:xfrm>
            <a:off x="7843532" y="2483135"/>
            <a:ext cx="8938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Пример</a:t>
            </a:r>
            <a:endParaRPr kumimoji="0" lang="en-RU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6756550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𝑑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[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𝑣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6756550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3333" r="-683333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103333" r="-68333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CFC3045-6F32-42EE-D97C-D2CB63D005B7}"/>
              </a:ext>
            </a:extLst>
          </p:cNvPr>
          <p:cNvSpPr txBox="1"/>
          <p:nvPr/>
        </p:nvSpPr>
        <p:spPr>
          <a:xfrm>
            <a:off x="1001548" y="5719819"/>
            <a:ext cx="24023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Массив меток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вершин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</a:t>
            </a:r>
            <a:endParaRPr kumimoji="0" lang="en-RU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/>
              <p:nvPr/>
            </p:nvSpPr>
            <p:spPr>
              <a:xfrm>
                <a:off x="1001548" y="4977917"/>
                <a:ext cx="4916537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Непосещенные вершины</a:t>
                </a:r>
                <a:r>
                  <a:rPr lang="en-US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  </a:t>
                </a:r>
                <a:r>
                  <a:rPr lang="en-US" b="1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ru-RU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{1, 2, 3, 4, 5, 6, 7}</m:t>
                    </m:r>
                  </m:oMath>
                </a14:m>
                <a:endParaRPr kumimoji="0" lang="en-RU" sz="1800" b="1" i="0" u="none" strike="noStrike" cap="none" spc="0" normalizeH="0" baseline="0" dirty="0">
                  <a:ln>
                    <a:noFill/>
                  </a:ln>
                  <a:solidFill>
                    <a:srgbClr val="323332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4977917"/>
                <a:ext cx="4916537" cy="369330"/>
              </a:xfrm>
              <a:prstGeom prst="rect">
                <a:avLst/>
              </a:prstGeom>
              <a:blipFill>
                <a:blip r:embed="rId7"/>
                <a:stretch>
                  <a:fillRect l="-1799" t="-10345" r="-257" b="-2758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70846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/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R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3.  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Выполним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</m:oMath>
                </a14:m>
                <a:r>
                  <a:rPr kumimoji="0" lang="en-US" sz="180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итераций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На каждой из них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Выбере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с минимальным</a:t>
                </a:r>
                <a:r>
                  <a:rPr kumimoji="0" lang="ru-RU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значением</a:t>
                </a:r>
                <a:r>
                  <a:rPr kumimoji="0" lang="en-US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</m:oMath>
                </a14:m>
                <a:endParaRPr kumimoji="0" lang="en-US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Для каждого соседа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вершины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соединенного ней ребром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 весом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обновим метку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𝑤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=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𝑢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endParaRPr lang="en-US" dirty="0"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Удалим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</a:t>
                </a:r>
                <a:r>
                  <a:rPr kumimoji="0" lang="ru-RU" sz="1800" b="0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endParaRPr kumimoji="0" lang="ru-RU" sz="1800" b="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blipFill>
                <a:blip r:embed="rId3"/>
                <a:stretch>
                  <a:fillRect l="-1737" t="-617" r="-248" b="-370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/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Каждой вершине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𝑣</m:t>
                    </m:r>
                  </m:oMath>
                </a14:m>
                <a:r>
                  <a:rPr kumimoji="0" lang="en-US" sz="1800" b="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поставим в соответствие метку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𝑑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[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]</m:t>
                    </m:r>
                  </m:oMath>
                </a14:m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хранить которую будем в массиве</a:t>
                </a: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установим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𝑠𝑡𝑎𝑟𝑡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=0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sym typeface="Calibri"/>
                  </a:rPr>
                  <a:t>и</a:t>
                </a:r>
                <a:r>
                  <a:rPr lang="en-US" dirty="0">
                    <a:solidFill>
                      <a:srgbClr val="0070C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∞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∀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𝑠𝑡𝑎𝑟𝑡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sym typeface="Calibri"/>
                  </a:rPr>
                  <a:t> </a:t>
                </a:r>
                <a:endParaRPr lang="ru-RU" i="1" dirty="0">
                  <a:solidFill>
                    <a:srgbClr val="0070C0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Разделим вершины на два множества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 </a:t>
                </a:r>
                <a:r>
                  <a:rPr kumimoji="0" lang="ru-RU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U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 </a:t>
                </a:r>
                <a:r>
                  <a:rPr kumimoji="0" lang="ru-RU" sz="1800" b="1" u="none" strike="noStrike" cap="none" spc="0" normalizeH="0" baseline="0" dirty="0" err="1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непосещенные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вершины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Изначально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</m:oMath>
                </a14:m>
                <a:endParaRPr kumimoji="0" lang="en-US" sz="180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blipFill>
                <a:blip r:embed="rId5"/>
                <a:stretch>
                  <a:fillRect l="-902" t="-2083" b="-72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E661CAC-64AD-8468-2C2C-C70085CDA50D}"/>
              </a:ext>
            </a:extLst>
          </p:cNvPr>
          <p:cNvSpPr txBox="1"/>
          <p:nvPr/>
        </p:nvSpPr>
        <p:spPr>
          <a:xfrm>
            <a:off x="7843532" y="2483135"/>
            <a:ext cx="8938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Пример</a:t>
            </a:r>
            <a:endParaRPr kumimoji="0" lang="en-RU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969041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𝑑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[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𝑣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F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F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F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969041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3333" r="-683333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103333" r="-68333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F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F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F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CFC3045-6F32-42EE-D97C-D2CB63D005B7}"/>
              </a:ext>
            </a:extLst>
          </p:cNvPr>
          <p:cNvSpPr txBox="1"/>
          <p:nvPr/>
        </p:nvSpPr>
        <p:spPr>
          <a:xfrm>
            <a:off x="1001548" y="5719819"/>
            <a:ext cx="24023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Массив меток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вершин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</a:t>
            </a:r>
            <a:endParaRPr kumimoji="0" lang="en-RU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/>
              <p:nvPr/>
            </p:nvSpPr>
            <p:spPr>
              <a:xfrm>
                <a:off x="1001548" y="4977917"/>
                <a:ext cx="4916537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Непосещенные вершины</a:t>
                </a:r>
                <a:r>
                  <a:rPr lang="en-US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  </a:t>
                </a:r>
                <a:r>
                  <a:rPr lang="en-US" b="1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ru-RU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{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1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, 2, 3, 4, 5, 6, 7}</m:t>
                    </m:r>
                  </m:oMath>
                </a14:m>
                <a:endParaRPr kumimoji="0" lang="en-RU" sz="1800" b="1" i="0" u="none" strike="noStrike" cap="none" spc="0" normalizeH="0" baseline="0" dirty="0">
                  <a:ln>
                    <a:noFill/>
                  </a:ln>
                  <a:solidFill>
                    <a:srgbClr val="323332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4977917"/>
                <a:ext cx="4916537" cy="369330"/>
              </a:xfrm>
              <a:prstGeom prst="rect">
                <a:avLst/>
              </a:prstGeom>
              <a:blipFill>
                <a:blip r:embed="rId7"/>
                <a:stretch>
                  <a:fillRect l="-1799" t="-10345" r="-257" b="-2758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D5F07A0-7EC5-DAD1-20D7-C3B7C08E3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75" y="2956185"/>
            <a:ext cx="3785545" cy="333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0897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/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R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3.  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Выполним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</m:oMath>
                </a14:m>
                <a:r>
                  <a:rPr kumimoji="0" lang="en-US" sz="180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итераций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На каждой из них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Выбере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с минимальным</a:t>
                </a:r>
                <a:r>
                  <a:rPr kumimoji="0" lang="ru-RU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значением</a:t>
                </a:r>
                <a:r>
                  <a:rPr kumimoji="0" lang="en-US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</m:oMath>
                </a14:m>
                <a:endParaRPr kumimoji="0" lang="en-US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Для каждого соседа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вершины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соединенного ней ребром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 весом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обновим метку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𝑤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=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𝑢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endParaRPr lang="en-US" dirty="0"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Удалим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</a:t>
                </a:r>
                <a:r>
                  <a:rPr kumimoji="0" lang="ru-RU" sz="1800" b="0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endParaRPr kumimoji="0" lang="ru-RU" sz="1800" b="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blipFill>
                <a:blip r:embed="rId3"/>
                <a:stretch>
                  <a:fillRect l="-1737" t="-617" r="-248" b="-370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/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Каждой вершине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𝑣</m:t>
                    </m:r>
                  </m:oMath>
                </a14:m>
                <a:r>
                  <a:rPr kumimoji="0" lang="en-US" sz="1800" b="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поставим в соответствие метку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𝑑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[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]</m:t>
                    </m:r>
                  </m:oMath>
                </a14:m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хранить которую будем в массиве</a:t>
                </a: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установим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𝑠𝑡𝑎𝑟𝑡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=0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sym typeface="Calibri"/>
                  </a:rPr>
                  <a:t>и</a:t>
                </a:r>
                <a:r>
                  <a:rPr lang="en-US" dirty="0">
                    <a:solidFill>
                      <a:srgbClr val="0070C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∞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∀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𝑠𝑡𝑎𝑟𝑡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sym typeface="Calibri"/>
                  </a:rPr>
                  <a:t> </a:t>
                </a:r>
                <a:endParaRPr lang="ru-RU" i="1" dirty="0">
                  <a:solidFill>
                    <a:srgbClr val="0070C0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Разделим вершины на два множества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 </a:t>
                </a:r>
                <a:r>
                  <a:rPr kumimoji="0" lang="ru-RU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U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 </a:t>
                </a:r>
                <a:r>
                  <a:rPr kumimoji="0" lang="ru-RU" sz="1800" b="1" u="none" strike="noStrike" cap="none" spc="0" normalizeH="0" baseline="0" dirty="0" err="1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непосещенные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вершины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Изначально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</m:oMath>
                </a14:m>
                <a:endParaRPr kumimoji="0" lang="en-US" sz="180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blipFill>
                <a:blip r:embed="rId5"/>
                <a:stretch>
                  <a:fillRect l="-902" t="-2083" b="-72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E661CAC-64AD-8468-2C2C-C70085CDA50D}"/>
              </a:ext>
            </a:extLst>
          </p:cNvPr>
          <p:cNvSpPr txBox="1"/>
          <p:nvPr/>
        </p:nvSpPr>
        <p:spPr>
          <a:xfrm>
            <a:off x="7843532" y="2483135"/>
            <a:ext cx="8938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Пример</a:t>
            </a:r>
            <a:endParaRPr kumimoji="0" lang="en-RU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7455259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𝑑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[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𝑣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7455259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3333" r="-683333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103333" r="-68333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CFC3045-6F32-42EE-D97C-D2CB63D005B7}"/>
              </a:ext>
            </a:extLst>
          </p:cNvPr>
          <p:cNvSpPr txBox="1"/>
          <p:nvPr/>
        </p:nvSpPr>
        <p:spPr>
          <a:xfrm>
            <a:off x="1001548" y="5719819"/>
            <a:ext cx="24023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Массив меток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вершин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</a:t>
            </a:r>
            <a:endParaRPr kumimoji="0" lang="en-RU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/>
              <p:nvPr/>
            </p:nvSpPr>
            <p:spPr>
              <a:xfrm>
                <a:off x="1001548" y="4977917"/>
                <a:ext cx="4916537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Непосещенные вершины</a:t>
                </a:r>
                <a:r>
                  <a:rPr lang="en-US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  </a:t>
                </a:r>
                <a:r>
                  <a:rPr lang="en-US" b="1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ru-RU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{</m:t>
                    </m:r>
                    <m:r>
                      <a:rPr lang="en-US" b="0" i="1" strike="sngStrike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1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, 2, 3, 4, 5, 6, 7}</m:t>
                    </m:r>
                  </m:oMath>
                </a14:m>
                <a:endParaRPr kumimoji="0" lang="en-RU" sz="1800" b="1" i="0" u="none" strike="noStrike" cap="none" spc="0" normalizeH="0" baseline="0" dirty="0">
                  <a:ln>
                    <a:noFill/>
                  </a:ln>
                  <a:solidFill>
                    <a:srgbClr val="323332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4977917"/>
                <a:ext cx="4916537" cy="369330"/>
              </a:xfrm>
              <a:prstGeom prst="rect">
                <a:avLst/>
              </a:prstGeom>
              <a:blipFill>
                <a:blip r:embed="rId7"/>
                <a:stretch>
                  <a:fillRect l="-1799" t="-10345" r="-257" b="-2758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3AE4D8A-6B46-68D2-7610-0ADBF2FE4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55" y="2968437"/>
            <a:ext cx="3788986" cy="330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6113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/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R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3.  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Выполним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</m:oMath>
                </a14:m>
                <a:r>
                  <a:rPr kumimoji="0" lang="en-US" sz="180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итераций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На каждой из них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Выбере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с минимальным</a:t>
                </a:r>
                <a:r>
                  <a:rPr kumimoji="0" lang="ru-RU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значением</a:t>
                </a:r>
                <a:r>
                  <a:rPr kumimoji="0" lang="en-US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</m:oMath>
                </a14:m>
                <a:endParaRPr kumimoji="0" lang="en-US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Для каждого соседа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вершины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соединенного ней ребром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 весом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обновим метку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𝑤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=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𝑢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endParaRPr lang="en-US" dirty="0"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Удалим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</a:t>
                </a:r>
                <a:r>
                  <a:rPr kumimoji="0" lang="ru-RU" sz="1800" b="0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endParaRPr kumimoji="0" lang="ru-RU" sz="1800" b="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blipFill>
                <a:blip r:embed="rId3"/>
                <a:stretch>
                  <a:fillRect l="-1737" t="-617" r="-248" b="-370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/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Каждой вершине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𝑣</m:t>
                    </m:r>
                  </m:oMath>
                </a14:m>
                <a:r>
                  <a:rPr kumimoji="0" lang="en-US" sz="1800" b="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поставим в соответствие метку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𝑑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[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]</m:t>
                    </m:r>
                  </m:oMath>
                </a14:m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хранить которую будем в массиве</a:t>
                </a: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установим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𝑠𝑡𝑎𝑟𝑡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=0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sym typeface="Calibri"/>
                  </a:rPr>
                  <a:t>и</a:t>
                </a:r>
                <a:r>
                  <a:rPr lang="en-US" dirty="0">
                    <a:solidFill>
                      <a:srgbClr val="0070C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∞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∀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𝑠𝑡𝑎𝑟𝑡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sym typeface="Calibri"/>
                  </a:rPr>
                  <a:t> </a:t>
                </a:r>
                <a:endParaRPr lang="ru-RU" i="1" dirty="0">
                  <a:solidFill>
                    <a:srgbClr val="0070C0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Разделим вершины на два множества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 </a:t>
                </a:r>
                <a:r>
                  <a:rPr kumimoji="0" lang="ru-RU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U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 </a:t>
                </a:r>
                <a:r>
                  <a:rPr kumimoji="0" lang="ru-RU" sz="1800" b="1" u="none" strike="noStrike" cap="none" spc="0" normalizeH="0" baseline="0" dirty="0" err="1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непосещенные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вершины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Изначально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</m:oMath>
                </a14:m>
                <a:endParaRPr kumimoji="0" lang="en-US" sz="180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blipFill>
                <a:blip r:embed="rId5"/>
                <a:stretch>
                  <a:fillRect l="-902" t="-2083" b="-72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E661CAC-64AD-8468-2C2C-C70085CDA50D}"/>
              </a:ext>
            </a:extLst>
          </p:cNvPr>
          <p:cNvSpPr txBox="1"/>
          <p:nvPr/>
        </p:nvSpPr>
        <p:spPr>
          <a:xfrm>
            <a:off x="7843532" y="2483135"/>
            <a:ext cx="8938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Пример</a:t>
            </a:r>
            <a:endParaRPr kumimoji="0" lang="en-RU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2583294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𝑑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[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𝑣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11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F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2583294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3333" r="-683333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103333" r="-68333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11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F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CFC3045-6F32-42EE-D97C-D2CB63D005B7}"/>
              </a:ext>
            </a:extLst>
          </p:cNvPr>
          <p:cNvSpPr txBox="1"/>
          <p:nvPr/>
        </p:nvSpPr>
        <p:spPr>
          <a:xfrm>
            <a:off x="1001548" y="5719819"/>
            <a:ext cx="24023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Массив меток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вершин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</a:t>
            </a:r>
            <a:endParaRPr kumimoji="0" lang="en-RU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/>
              <p:nvPr/>
            </p:nvSpPr>
            <p:spPr>
              <a:xfrm>
                <a:off x="1001548" y="4977917"/>
                <a:ext cx="470173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Непосещенные вершины</a:t>
                </a:r>
                <a:r>
                  <a:rPr lang="en-US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  </a:t>
                </a:r>
                <a:r>
                  <a:rPr lang="en-US" b="1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ru-RU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{2, 3,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4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, 5, 6, 7}</m:t>
                    </m:r>
                  </m:oMath>
                </a14:m>
                <a:endParaRPr kumimoji="0" lang="en-RU" sz="1800" b="1" i="0" u="none" strike="noStrike" cap="none" spc="0" normalizeH="0" baseline="0" dirty="0">
                  <a:ln>
                    <a:noFill/>
                  </a:ln>
                  <a:solidFill>
                    <a:srgbClr val="323332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4977917"/>
                <a:ext cx="4701734" cy="369330"/>
              </a:xfrm>
              <a:prstGeom prst="rect">
                <a:avLst/>
              </a:prstGeom>
              <a:blipFill>
                <a:blip r:embed="rId7"/>
                <a:stretch>
                  <a:fillRect l="-1882" t="-10345" r="-269" b="-2758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C0EF4F4-6AA5-46BB-F83C-9E2FD597A6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02" y="2956185"/>
            <a:ext cx="3803691" cy="338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4215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/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R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3.  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Выполним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</m:oMath>
                </a14:m>
                <a:r>
                  <a:rPr kumimoji="0" lang="en-US" sz="180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итераций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На каждой из них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Выбере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с минимальным</a:t>
                </a:r>
                <a:r>
                  <a:rPr kumimoji="0" lang="ru-RU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значением</a:t>
                </a:r>
                <a:r>
                  <a:rPr kumimoji="0" lang="en-US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</m:oMath>
                </a14:m>
                <a:endParaRPr kumimoji="0" lang="en-US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Для каждого соседа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вершины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соединенного ней ребром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 весом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обновим метку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𝑤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=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𝑢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endParaRPr lang="en-US" dirty="0"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Удалим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</a:t>
                </a:r>
                <a:r>
                  <a:rPr kumimoji="0" lang="ru-RU" sz="1800" b="0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endParaRPr kumimoji="0" lang="ru-RU" sz="1800" b="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blipFill>
                <a:blip r:embed="rId3"/>
                <a:stretch>
                  <a:fillRect l="-1737" t="-617" r="-248" b="-370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/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Каждой вершине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𝑣</m:t>
                    </m:r>
                  </m:oMath>
                </a14:m>
                <a:r>
                  <a:rPr kumimoji="0" lang="en-US" sz="1800" b="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поставим в соответствие метку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𝑑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[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]</m:t>
                    </m:r>
                  </m:oMath>
                </a14:m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хранить которую будем в массиве</a:t>
                </a: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установим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𝑠𝑡𝑎𝑟𝑡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=0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sym typeface="Calibri"/>
                  </a:rPr>
                  <a:t>и</a:t>
                </a:r>
                <a:r>
                  <a:rPr lang="en-US" dirty="0">
                    <a:solidFill>
                      <a:srgbClr val="0070C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∞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∀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𝑠𝑡𝑎𝑟𝑡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sym typeface="Calibri"/>
                  </a:rPr>
                  <a:t> </a:t>
                </a:r>
                <a:endParaRPr lang="ru-RU" i="1" dirty="0">
                  <a:solidFill>
                    <a:srgbClr val="0070C0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Разделим вершины на два множества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 </a:t>
                </a:r>
                <a:r>
                  <a:rPr kumimoji="0" lang="ru-RU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U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 </a:t>
                </a:r>
                <a:r>
                  <a:rPr kumimoji="0" lang="ru-RU" sz="1800" b="1" u="none" strike="noStrike" cap="none" spc="0" normalizeH="0" baseline="0" dirty="0" err="1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непосещенные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вершины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Изначально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</m:oMath>
                </a14:m>
                <a:endParaRPr kumimoji="0" lang="en-US" sz="180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blipFill>
                <a:blip r:embed="rId5"/>
                <a:stretch>
                  <a:fillRect l="-902" t="-2083" b="-72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E661CAC-64AD-8468-2C2C-C70085CDA50D}"/>
              </a:ext>
            </a:extLst>
          </p:cNvPr>
          <p:cNvSpPr txBox="1"/>
          <p:nvPr/>
        </p:nvSpPr>
        <p:spPr>
          <a:xfrm>
            <a:off x="7843532" y="2483135"/>
            <a:ext cx="8938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Пример</a:t>
            </a:r>
            <a:endParaRPr kumimoji="0" lang="en-RU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3730859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𝑑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[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𝑣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11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3730859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3333" r="-683333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103333" r="-68333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11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CFC3045-6F32-42EE-D97C-D2CB63D005B7}"/>
              </a:ext>
            </a:extLst>
          </p:cNvPr>
          <p:cNvSpPr txBox="1"/>
          <p:nvPr/>
        </p:nvSpPr>
        <p:spPr>
          <a:xfrm>
            <a:off x="1001548" y="5719819"/>
            <a:ext cx="24023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Массив меток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вершин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</a:t>
            </a:r>
            <a:endParaRPr kumimoji="0" lang="en-RU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/>
              <p:nvPr/>
            </p:nvSpPr>
            <p:spPr>
              <a:xfrm>
                <a:off x="1001548" y="4977917"/>
                <a:ext cx="470173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Непосещенные вершины</a:t>
                </a:r>
                <a:r>
                  <a:rPr lang="en-US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  </a:t>
                </a:r>
                <a:r>
                  <a:rPr lang="en-US" b="1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ru-RU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{2, 3, </m:t>
                    </m:r>
                    <m:r>
                      <a:rPr lang="en-US" b="0" i="1" strike="sngStrike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4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, 5, 6, 7}</m:t>
                    </m:r>
                  </m:oMath>
                </a14:m>
                <a:endParaRPr kumimoji="0" lang="en-RU" sz="1800" b="1" i="0" u="none" strike="noStrike" cap="none" spc="0" normalizeH="0" baseline="0" dirty="0">
                  <a:ln>
                    <a:noFill/>
                  </a:ln>
                  <a:solidFill>
                    <a:srgbClr val="323332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4977917"/>
                <a:ext cx="4701734" cy="369330"/>
              </a:xfrm>
              <a:prstGeom prst="rect">
                <a:avLst/>
              </a:prstGeom>
              <a:blipFill>
                <a:blip r:embed="rId7"/>
                <a:stretch>
                  <a:fillRect l="-1882" t="-10345" r="-269" b="-2758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9EABF73-8182-961A-B2A3-EA4A0E40F9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49" y="3030759"/>
            <a:ext cx="3719598" cy="324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1838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/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R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3.  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Выполним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|</m:t>
                    </m:r>
                  </m:oMath>
                </a14:m>
                <a:r>
                  <a:rPr kumimoji="0" lang="en-US" sz="180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итераций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На каждой из них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Выбере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ru-RU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с минимальным</a:t>
                </a:r>
                <a:r>
                  <a:rPr kumimoji="0" lang="ru-RU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значением</a:t>
                </a:r>
                <a:r>
                  <a:rPr kumimoji="0" lang="en-US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</m:oMath>
                </a14:m>
                <a:endParaRPr kumimoji="0" lang="en-US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Для каждого соседа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вершины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соединенного ней ребром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𝑢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с весом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обновим метку</a:t>
                </a:r>
                <a:r>
                  <a:rPr lang="en-US" dirty="0"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𝑤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=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𝑢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𝑒</m:t>
                    </m:r>
                  </m:oMath>
                </a14:m>
                <a:endParaRPr lang="en-US" dirty="0">
                  <a:sym typeface="Calibri"/>
                </a:endParaRPr>
              </a:p>
              <a:p>
                <a:pPr marL="800100" lvl="1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Удалим вершину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из множества</a:t>
                </a:r>
                <a:r>
                  <a:rPr kumimoji="0" lang="ru-RU" sz="1800" b="0" u="none" strike="noStrike" cap="none" spc="0" normalizeH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endParaRPr kumimoji="0" lang="ru-RU" sz="1800" b="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4052E-09BD-30E2-0AFB-8AE01D08B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2300374"/>
                <a:ext cx="5094452" cy="2031323"/>
              </a:xfrm>
              <a:prstGeom prst="rect">
                <a:avLst/>
              </a:prstGeom>
              <a:blipFill>
                <a:blip r:embed="rId3"/>
                <a:stretch>
                  <a:fillRect l="-1737" t="-617" r="-248" b="-370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/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Каждой вершине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𝑣</m:t>
                    </m:r>
                  </m:oMath>
                </a14:m>
                <a:r>
                  <a:rPr kumimoji="0" lang="en-US" sz="1800" b="0" i="1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поставим в соответствие метку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𝑑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[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]</m:t>
                    </m:r>
                  </m:oMath>
                </a14:m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,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хранить которую будем в массиве</a:t>
                </a: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kumimoji="0" lang="ru-RU" sz="1800" b="0" i="0" u="none" strike="noStrike" cap="none" spc="0" normalizeH="0" baseline="0" dirty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установим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𝑠𝑡𝑎𝑟𝑡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=0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sym typeface="Calibri"/>
                  </a:rPr>
                  <a:t>и</a:t>
                </a:r>
                <a:r>
                  <a:rPr lang="en-US" dirty="0">
                    <a:solidFill>
                      <a:srgbClr val="0070C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∞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∀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𝑠𝑡𝑎𝑟𝑡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sym typeface="Calibri"/>
                  </a:rPr>
                  <a:t> </a:t>
                </a:r>
                <a:endParaRPr lang="ru-RU" i="1" dirty="0">
                  <a:solidFill>
                    <a:srgbClr val="0070C0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marL="342900" indent="-342900" hangingPunct="0">
                  <a:buFontTx/>
                  <a:buAutoNum type="arabicPeriod"/>
                </a:pP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Разделим вершины на два множества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: </a:t>
                </a:r>
                <a:r>
                  <a:rPr kumimoji="0" lang="ru-RU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U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и </a:t>
                </a:r>
                <a:r>
                  <a:rPr kumimoji="0" lang="ru-RU" sz="1800" b="1" u="none" strike="noStrike" cap="none" spc="0" normalizeH="0" baseline="0" dirty="0" err="1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непосещенные</a:t>
                </a:r>
                <a:r>
                  <a:rPr kumimoji="0" lang="en-US" sz="1800" b="1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lang="en-US" sz="180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) </a:t>
                </a:r>
                <a:r>
                  <a:rPr kumimoji="0" lang="ru-RU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вершины</a:t>
                </a:r>
                <a:r>
                  <a:rPr kumimoji="0" lang="en-US" sz="1800" b="0" u="none" strike="noStrike" cap="none" spc="0" normalizeH="0" baseline="0" dirty="0">
                    <a:ln>
                      <a:noFill/>
                    </a:ln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. </a:t>
                </a:r>
                <a:r>
                  <a:rPr lang="ru-RU" dirty="0">
                    <a:latin typeface="+mj-lt"/>
                    <a:ea typeface="+mj-ea"/>
                    <a:cs typeface="+mj-cs"/>
                    <a:sym typeface="Calibri"/>
                  </a:rPr>
                  <a:t>Изначально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𝑉</m:t>
                    </m:r>
                  </m:oMath>
                </a14:m>
                <a:endParaRPr kumimoji="0" lang="en-US" sz="180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459C1B-C2FF-3E98-811A-25DBD489F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1179088"/>
                <a:ext cx="9845522" cy="1200327"/>
              </a:xfrm>
              <a:prstGeom prst="rect">
                <a:avLst/>
              </a:prstGeom>
              <a:blipFill>
                <a:blip r:embed="rId5"/>
                <a:stretch>
                  <a:fillRect l="-902" t="-2083" b="-72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E661CAC-64AD-8468-2C2C-C70085CDA50D}"/>
              </a:ext>
            </a:extLst>
          </p:cNvPr>
          <p:cNvSpPr txBox="1"/>
          <p:nvPr/>
        </p:nvSpPr>
        <p:spPr>
          <a:xfrm>
            <a:off x="7843532" y="2483135"/>
            <a:ext cx="8938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Пример</a:t>
            </a:r>
            <a:endParaRPr kumimoji="0" lang="en-RU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7030033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𝑑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[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𝑣</m:t>
                                </m:r>
                                <m:r>
                                  <a:rPr lang="en-US" sz="1000" b="0" i="1" u="none" strike="noStrike" cap="none" spc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11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F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11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5B8AAD-28DD-6CE5-941D-10FF990A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7030033"/>
                  </p:ext>
                </p:extLst>
              </p:nvPr>
            </p:nvGraphicFramePr>
            <p:xfrm>
              <a:off x="3388883" y="5533644"/>
              <a:ext cx="2947371" cy="741680"/>
            </p:xfrm>
            <a:graphic>
              <a:graphicData uri="http://schemas.openxmlformats.org/drawingml/2006/table">
                <a:tbl>
                  <a:tblPr firstRow="1" bandRow="1">
                    <a:tableStyleId>{37CE84F3-28C3-443E-9E96-99CF82512B78}</a:tableStyleId>
                  </a:tblPr>
                  <a:tblGrid>
                    <a:gridCol w="376294">
                      <a:extLst>
                        <a:ext uri="{9D8B030D-6E8A-4147-A177-3AD203B41FA5}">
                          <a16:colId xmlns:a16="http://schemas.microsoft.com/office/drawing/2014/main" val="2370243042"/>
                        </a:ext>
                      </a:extLst>
                    </a:gridCol>
                    <a:gridCol w="355002">
                      <a:extLst>
                        <a:ext uri="{9D8B030D-6E8A-4147-A177-3AD203B41FA5}">
                          <a16:colId xmlns:a16="http://schemas.microsoft.com/office/drawing/2014/main" val="751265076"/>
                        </a:ext>
                      </a:extLst>
                    </a:gridCol>
                    <a:gridCol w="376518">
                      <a:extLst>
                        <a:ext uri="{9D8B030D-6E8A-4147-A177-3AD203B41FA5}">
                          <a16:colId xmlns:a16="http://schemas.microsoft.com/office/drawing/2014/main" val="199657340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08408235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786395525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11800529"/>
                        </a:ext>
                      </a:extLst>
                    </a:gridCol>
                    <a:gridCol w="376517">
                      <a:extLst>
                        <a:ext uri="{9D8B030D-6E8A-4147-A177-3AD203B41FA5}">
                          <a16:colId xmlns:a16="http://schemas.microsoft.com/office/drawing/2014/main" val="3451074424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6269729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3333" r="-683333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3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6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7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985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33" t="-103333" r="-68333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0</a:t>
                          </a:r>
                          <a:endParaRPr lang="en-RU" sz="1200" b="0" i="0" u="none" strike="noStrike" cap="none" spc="0" baseline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uFillTx/>
                            <a:latin typeface="+mj-lt"/>
                            <a:ea typeface="+mn-ea"/>
                            <a:cs typeface="+mn-cs"/>
                            <a:sym typeface="Calibri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4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5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5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2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C0000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11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B0F0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∞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sz="12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+mj-lt"/>
                              <a:ea typeface="+mn-ea"/>
                              <a:cs typeface="+mn-cs"/>
                              <a:sym typeface="Calibri"/>
                            </a:rPr>
                            <a:t>11</a:t>
                          </a:r>
                          <a:endParaRPr lang="en-RU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2602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CFC3045-6F32-42EE-D97C-D2CB63D005B7}"/>
              </a:ext>
            </a:extLst>
          </p:cNvPr>
          <p:cNvSpPr txBox="1"/>
          <p:nvPr/>
        </p:nvSpPr>
        <p:spPr>
          <a:xfrm>
            <a:off x="1001548" y="5719819"/>
            <a:ext cx="24023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Массив меток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вершин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</a:t>
            </a:r>
            <a:endParaRPr kumimoji="0" lang="en-RU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/>
              <p:nvPr/>
            </p:nvSpPr>
            <p:spPr>
              <a:xfrm>
                <a:off x="1001548" y="4977917"/>
                <a:ext cx="4486932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Непосещенные вершины</a:t>
                </a:r>
                <a:r>
                  <a:rPr lang="en-US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:</a:t>
                </a:r>
                <a:r>
                  <a:rPr lang="ru-RU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  </a:t>
                </a:r>
                <a:r>
                  <a:rPr lang="en-US" b="1" dirty="0">
                    <a:solidFill>
                      <a:srgbClr val="323332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𝑈</m:t>
                    </m:r>
                    <m:r>
                      <a:rPr lang="ru-RU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{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, 3, 5, 6, 7}</m:t>
                    </m:r>
                  </m:oMath>
                </a14:m>
                <a:endParaRPr kumimoji="0" lang="en-RU" sz="1800" b="1" i="0" u="none" strike="noStrike" cap="none" spc="0" normalizeH="0" baseline="0" dirty="0">
                  <a:ln>
                    <a:noFill/>
                  </a:ln>
                  <a:solidFill>
                    <a:srgbClr val="323332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7F02A-F025-B2D0-EEC4-E8C686C46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" y="4977917"/>
                <a:ext cx="4486932" cy="369330"/>
              </a:xfrm>
              <a:prstGeom prst="rect">
                <a:avLst/>
              </a:prstGeom>
              <a:blipFill>
                <a:blip r:embed="rId7"/>
                <a:stretch>
                  <a:fillRect l="-1972" t="-10345" r="-282" b="-2758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183B1DD-FA66-C758-98A1-939DA6B947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534" y="2976279"/>
            <a:ext cx="3763828" cy="32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768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.Алгоритмы поиска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44314</TotalTime>
  <Words>3272</Words>
  <Application>Microsoft Macintosh PowerPoint</Application>
  <PresentationFormat>Widescreen</PresentationFormat>
  <Paragraphs>500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Cambria Math</vt:lpstr>
      <vt:lpstr>Helvetica</vt:lpstr>
      <vt:lpstr>Proxima Nova Bold</vt:lpstr>
      <vt:lpstr>Proxima Nova Regular</vt:lpstr>
      <vt:lpstr>3.Алгоритмы поиска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memes</dc:creator>
  <cp:lastModifiedBy>Microsoft Office User</cp:lastModifiedBy>
  <cp:revision>4289</cp:revision>
  <dcterms:created xsi:type="dcterms:W3CDTF">2020-10-11T07:52:54Z</dcterms:created>
  <dcterms:modified xsi:type="dcterms:W3CDTF">2022-11-29T12:41:14Z</dcterms:modified>
</cp:coreProperties>
</file>